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modernComment_10A_5263B1F8.xml" ContentType="application/vnd.ms-powerpoint.comments+xml"/>
  <Override PartName="/ppt/comments/modernComment_10D_A8366684.xml" ContentType="application/vnd.ms-powerpoint.comments+xml"/>
  <Override PartName="/ppt/comments/modernComment_111_F53055C3.xml" ContentType="application/vnd.ms-powerpoint.comments+xml"/>
  <Override PartName="/ppt/comments/modernComment_108_C574A20A.xml" ContentType="application/vnd.ms-powerpoint.comments+xml"/>
  <Override PartName="/ppt/comments/modernComment_109_4F100D67.xml" ContentType="application/vnd.ms-powerpoint.comments+xml"/>
  <Override PartName="/ppt/comments/modernComment_115_A1422851.xml" ContentType="application/vnd.ms-powerpoint.comments+xml"/>
  <Override PartName="/ppt/comments/modernComment_113_31B2AB41.xml" ContentType="application/vnd.ms-powerpoint.comments+xml"/>
  <Override PartName="/ppt/comments/modernComment_112_AA25272A.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114_11D63ECE.xml" ContentType="application/vnd.ms-powerpoint.comments+xml"/>
  <Override PartName="/ppt/comments/modernComment_117_1DE60162.xml" ContentType="application/vnd.ms-powerpoint.comments+xml"/>
  <Override PartName="/ppt/comments/modernComment_107_5724226B.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4"/>
  </p:sldMasterIdLst>
  <p:sldIdLst>
    <p:sldId id="256" r:id="rId5"/>
    <p:sldId id="257" r:id="rId6"/>
    <p:sldId id="266" r:id="rId7"/>
    <p:sldId id="267" r:id="rId8"/>
    <p:sldId id="268" r:id="rId9"/>
    <p:sldId id="269" r:id="rId10"/>
    <p:sldId id="280" r:id="rId11"/>
    <p:sldId id="282" r:id="rId12"/>
    <p:sldId id="270" r:id="rId13"/>
    <p:sldId id="271" r:id="rId14"/>
    <p:sldId id="273" r:id="rId15"/>
    <p:sldId id="278" r:id="rId16"/>
    <p:sldId id="264" r:id="rId17"/>
    <p:sldId id="265" r:id="rId18"/>
    <p:sldId id="272" r:id="rId19"/>
    <p:sldId id="277" r:id="rId20"/>
    <p:sldId id="275" r:id="rId21"/>
    <p:sldId id="274" r:id="rId22"/>
    <p:sldId id="276" r:id="rId23"/>
    <p:sldId id="279" r:id="rId24"/>
    <p:sldId id="281" r:id="rId25"/>
    <p:sldId id="26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3BFEFC-CF91-F613-A881-014C7B605916}" name="Anna Munie" initials="AM" userId="S::Anna.Munie@LBWL.COM::9fc9fe2e-0513-4aa8-be00-5490c3e5337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7D7B4-8661-469A-BA64-20662CBEADA1}" v="1" dt="2025-08-27T13:22:40.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97" autoAdjust="0"/>
    <p:restoredTop sz="94649"/>
  </p:normalViewPr>
  <p:slideViewPr>
    <p:cSldViewPr snapToGrid="0" snapToObjects="1">
      <p:cViewPr varScale="1">
        <p:scale>
          <a:sx n="105" d="100"/>
          <a:sy n="105" d="100"/>
        </p:scale>
        <p:origin x="8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Walters" userId="b76db1ca-2930-4951-b6c2-eec6d33aa84f" providerId="ADAL" clId="{DD18B355-3992-4340-A108-B5049A7D148D}"/>
    <pc:docChg chg="undo custSel modSld">
      <pc:chgData name="Patrick Walters" userId="b76db1ca-2930-4951-b6c2-eec6d33aa84f" providerId="ADAL" clId="{DD18B355-3992-4340-A108-B5049A7D148D}" dt="2022-12-02T17:59:31.682" v="130" actId="6549"/>
      <pc:docMkLst>
        <pc:docMk/>
      </pc:docMkLst>
      <pc:sldChg chg="modSp mod">
        <pc:chgData name="Patrick Walters" userId="b76db1ca-2930-4951-b6c2-eec6d33aa84f" providerId="ADAL" clId="{DD18B355-3992-4340-A108-B5049A7D148D}" dt="2022-11-22T14:55:18.962" v="99" actId="1076"/>
        <pc:sldMkLst>
          <pc:docMk/>
          <pc:sldMk cId="1326452071" sldId="265"/>
        </pc:sldMkLst>
      </pc:sldChg>
      <pc:sldChg chg="modSp mod">
        <pc:chgData name="Patrick Walters" userId="b76db1ca-2930-4951-b6c2-eec6d33aa84f" providerId="ADAL" clId="{DD18B355-3992-4340-A108-B5049A7D148D}" dt="2022-12-02T17:59:03.212" v="101" actId="20577"/>
        <pc:sldMkLst>
          <pc:docMk/>
          <pc:sldMk cId="2237369332" sldId="267"/>
        </pc:sldMkLst>
      </pc:sldChg>
      <pc:sldChg chg="modCm">
        <pc:chgData name="Patrick Walters" userId="b76db1ca-2930-4951-b6c2-eec6d33aa84f" providerId="ADAL" clId="{DD18B355-3992-4340-A108-B5049A7D148D}" dt="2022-11-15T21:09:33.149" v="1"/>
        <pc:sldMkLst>
          <pc:docMk/>
          <pc:sldMk cId="2822137476" sldId="269"/>
        </pc:sldMkLst>
      </pc:sldChg>
      <pc:sldChg chg="modSp mod">
        <pc:chgData name="Patrick Walters" userId="b76db1ca-2930-4951-b6c2-eec6d33aa84f" providerId="ADAL" clId="{DD18B355-3992-4340-A108-B5049A7D148D}" dt="2022-11-22T14:35:41.938" v="8" actId="108"/>
        <pc:sldMkLst>
          <pc:docMk/>
          <pc:sldMk cId="399272203" sldId="270"/>
        </pc:sldMkLst>
      </pc:sldChg>
      <pc:sldChg chg="modCm">
        <pc:chgData name="Patrick Walters" userId="b76db1ca-2930-4951-b6c2-eec6d33aa84f" providerId="ADAL" clId="{DD18B355-3992-4340-A108-B5049A7D148D}" dt="2022-11-15T18:58:41.310" v="0"/>
        <pc:sldMkLst>
          <pc:docMk/>
          <pc:sldMk cId="4113585603" sldId="273"/>
        </pc:sldMkLst>
      </pc:sldChg>
      <pc:sldChg chg="modSp mod">
        <pc:chgData name="Patrick Walters" userId="b76db1ca-2930-4951-b6c2-eec6d33aa84f" providerId="ADAL" clId="{DD18B355-3992-4340-A108-B5049A7D148D}" dt="2022-12-02T17:59:31.682" v="130" actId="6549"/>
        <pc:sldMkLst>
          <pc:docMk/>
          <pc:sldMk cId="2946572843" sldId="278"/>
        </pc:sldMkLst>
      </pc:sldChg>
      <pc:sldChg chg="modSp mod">
        <pc:chgData name="Patrick Walters" userId="b76db1ca-2930-4951-b6c2-eec6d33aa84f" providerId="ADAL" clId="{DD18B355-3992-4340-A108-B5049A7D148D}" dt="2022-11-22T14:31:08.863" v="7" actId="108"/>
        <pc:sldMkLst>
          <pc:docMk/>
          <pc:sldMk cId="907084225" sldId="280"/>
        </pc:sldMkLst>
      </pc:sldChg>
      <pc:sldChg chg="modSp mod">
        <pc:chgData name="Patrick Walters" userId="b76db1ca-2930-4951-b6c2-eec6d33aa84f" providerId="ADAL" clId="{DD18B355-3992-4340-A108-B5049A7D148D}" dt="2022-11-22T14:44:23.591" v="96" actId="20577"/>
        <pc:sldMkLst>
          <pc:docMk/>
          <pc:sldMk cId="379990876" sldId="281"/>
        </pc:sldMkLst>
      </pc:sldChg>
    </pc:docChg>
  </pc:docChgLst>
  <pc:docChgLst>
    <pc:chgData name="Braedon Halle" userId="90c0cf5c-50d6-4389-8d62-c931d1ff2183" providerId="ADAL" clId="{271DE3A1-8D9E-492B-9A37-7FBA667D3B8B}"/>
    <pc:docChg chg="undo redo custSel addSld modSld">
      <pc:chgData name="Braedon Halle" userId="90c0cf5c-50d6-4389-8d62-c931d1ff2183" providerId="ADAL" clId="{271DE3A1-8D9E-492B-9A37-7FBA667D3B8B}" dt="2025-03-18T14:48:51.646" v="1181" actId="20577"/>
      <pc:docMkLst>
        <pc:docMk/>
      </pc:docMkLst>
      <pc:sldChg chg="modSp mod">
        <pc:chgData name="Braedon Halle" userId="90c0cf5c-50d6-4389-8d62-c931d1ff2183" providerId="ADAL" clId="{271DE3A1-8D9E-492B-9A37-7FBA667D3B8B}" dt="2025-03-18T14:12:09.404" v="718" actId="20577"/>
        <pc:sldMkLst>
          <pc:docMk/>
          <pc:sldMk cId="1326452071" sldId="265"/>
        </pc:sldMkLst>
      </pc:sldChg>
      <pc:sldChg chg="modSp mod">
        <pc:chgData name="Braedon Halle" userId="90c0cf5c-50d6-4389-8d62-c931d1ff2183" providerId="ADAL" clId="{271DE3A1-8D9E-492B-9A37-7FBA667D3B8B}" dt="2025-03-18T14:48:51.646" v="1181" actId="20577"/>
        <pc:sldMkLst>
          <pc:docMk/>
          <pc:sldMk cId="3566385153" sldId="272"/>
        </pc:sldMkLst>
      </pc:sldChg>
      <pc:sldChg chg="modSp mod">
        <pc:chgData name="Braedon Halle" userId="90c0cf5c-50d6-4389-8d62-c931d1ff2183" providerId="ADAL" clId="{271DE3A1-8D9E-492B-9A37-7FBA667D3B8B}" dt="2025-03-18T14:37:43.865" v="1172" actId="20577"/>
        <pc:sldMkLst>
          <pc:docMk/>
          <pc:sldMk cId="833792833" sldId="275"/>
        </pc:sldMkLst>
      </pc:sldChg>
      <pc:sldChg chg="modSp mod">
        <pc:chgData name="Braedon Halle" userId="90c0cf5c-50d6-4389-8d62-c931d1ff2183" providerId="ADAL" clId="{271DE3A1-8D9E-492B-9A37-7FBA667D3B8B}" dt="2025-03-18T13:53:49.232" v="646" actId="20577"/>
        <pc:sldMkLst>
          <pc:docMk/>
          <pc:sldMk cId="379990876" sldId="281"/>
        </pc:sldMkLst>
      </pc:sldChg>
      <pc:sldChg chg="addSp delSp modSp new mod setBg">
        <pc:chgData name="Braedon Halle" userId="90c0cf5c-50d6-4389-8d62-c931d1ff2183" providerId="ADAL" clId="{271DE3A1-8D9E-492B-9A37-7FBA667D3B8B}" dt="2025-03-18T14:28:46.866" v="1052" actId="20577"/>
        <pc:sldMkLst>
          <pc:docMk/>
          <pc:sldMk cId="1949149507" sldId="282"/>
        </pc:sldMkLst>
      </pc:sldChg>
    </pc:docChg>
  </pc:docChgLst>
  <pc:docChgLst>
    <pc:chgData name="Braedon Halle" userId="90c0cf5c-50d6-4389-8d62-c931d1ff2183" providerId="ADAL" clId="{F2C2DC3D-13F1-41FA-81E7-9B6E31C202EF}"/>
    <pc:docChg chg="undo custSel modSld sldOrd">
      <pc:chgData name="Braedon Halle" userId="90c0cf5c-50d6-4389-8d62-c931d1ff2183" providerId="ADAL" clId="{F2C2DC3D-13F1-41FA-81E7-9B6E31C202EF}" dt="2025-09-04T20:01:38.986" v="448" actId="13822"/>
      <pc:docMkLst>
        <pc:docMk/>
      </pc:docMkLst>
      <pc:sldChg chg="modSp mod">
        <pc:chgData name="Braedon Halle" userId="90c0cf5c-50d6-4389-8d62-c931d1ff2183" providerId="ADAL" clId="{F2C2DC3D-13F1-41FA-81E7-9B6E31C202EF}" dt="2025-09-04T19:25:30.351" v="1" actId="20577"/>
        <pc:sldMkLst>
          <pc:docMk/>
          <pc:sldMk cId="2372991487" sldId="257"/>
        </pc:sldMkLst>
        <pc:spChg chg="mod">
          <ac:chgData name="Braedon Halle" userId="90c0cf5c-50d6-4389-8d62-c931d1ff2183" providerId="ADAL" clId="{F2C2DC3D-13F1-41FA-81E7-9B6E31C202EF}" dt="2025-09-04T19:25:30.351" v="1" actId="20577"/>
          <ac:spMkLst>
            <pc:docMk/>
            <pc:sldMk cId="2372991487" sldId="257"/>
            <ac:spMk id="3" creationId="{EE9B4D6F-7065-4E2A-A983-AB581F15AB54}"/>
          </ac:spMkLst>
        </pc:spChg>
      </pc:sldChg>
      <pc:sldChg chg="modSp mod">
        <pc:chgData name="Braedon Halle" userId="90c0cf5c-50d6-4389-8d62-c931d1ff2183" providerId="ADAL" clId="{F2C2DC3D-13F1-41FA-81E7-9B6E31C202EF}" dt="2025-09-04T20:00:52.805" v="446" actId="20577"/>
        <pc:sldMkLst>
          <pc:docMk/>
          <pc:sldMk cId="1326452071" sldId="265"/>
        </pc:sldMkLst>
        <pc:spChg chg="mod">
          <ac:chgData name="Braedon Halle" userId="90c0cf5c-50d6-4389-8d62-c931d1ff2183" providerId="ADAL" clId="{F2C2DC3D-13F1-41FA-81E7-9B6E31C202EF}" dt="2025-09-04T20:00:52.805" v="446" actId="20577"/>
          <ac:spMkLst>
            <pc:docMk/>
            <pc:sldMk cId="1326452071" sldId="265"/>
            <ac:spMk id="15" creationId="{2C5C04A8-83AE-C1A1-9945-0395226B8CEB}"/>
          </ac:spMkLst>
        </pc:spChg>
        <pc:cxnChg chg="mod">
          <ac:chgData name="Braedon Halle" userId="90c0cf5c-50d6-4389-8d62-c931d1ff2183" providerId="ADAL" clId="{F2C2DC3D-13F1-41FA-81E7-9B6E31C202EF}" dt="2025-09-04T20:00:44.315" v="445" actId="14100"/>
          <ac:cxnSpMkLst>
            <pc:docMk/>
            <pc:sldMk cId="1326452071" sldId="265"/>
            <ac:cxnSpMk id="20" creationId="{515FEA0F-BE3A-8DF6-C1C3-7F152AA0E119}"/>
          </ac:cxnSpMkLst>
        </pc:cxnChg>
      </pc:sldChg>
      <pc:sldChg chg="addSp delSp modSp mod">
        <pc:chgData name="Braedon Halle" userId="90c0cf5c-50d6-4389-8d62-c931d1ff2183" providerId="ADAL" clId="{F2C2DC3D-13F1-41FA-81E7-9B6E31C202EF}" dt="2025-09-04T20:01:38.986" v="448" actId="13822"/>
        <pc:sldMkLst>
          <pc:docMk/>
          <pc:sldMk cId="399272203" sldId="270"/>
        </pc:sldMkLst>
        <pc:spChg chg="add mod">
          <ac:chgData name="Braedon Halle" userId="90c0cf5c-50d6-4389-8d62-c931d1ff2183" providerId="ADAL" clId="{F2C2DC3D-13F1-41FA-81E7-9B6E31C202EF}" dt="2025-09-04T20:01:38.986" v="448" actId="13822"/>
          <ac:spMkLst>
            <pc:docMk/>
            <pc:sldMk cId="399272203" sldId="270"/>
            <ac:spMk id="7" creationId="{D0555857-7589-0C7C-1902-AC3D1F2C6ED4}"/>
          </ac:spMkLst>
        </pc:spChg>
        <pc:picChg chg="del">
          <ac:chgData name="Braedon Halle" userId="90c0cf5c-50d6-4389-8d62-c931d1ff2183" providerId="ADAL" clId="{F2C2DC3D-13F1-41FA-81E7-9B6E31C202EF}" dt="2025-09-04T19:44:54.813" v="131" actId="478"/>
          <ac:picMkLst>
            <pc:docMk/>
            <pc:sldMk cId="399272203" sldId="270"/>
            <ac:picMk id="5" creationId="{D0E67072-FBA0-71ED-1EA1-548D9EC4A097}"/>
          </ac:picMkLst>
        </pc:picChg>
        <pc:picChg chg="add mod">
          <ac:chgData name="Braedon Halle" userId="90c0cf5c-50d6-4389-8d62-c931d1ff2183" providerId="ADAL" clId="{F2C2DC3D-13F1-41FA-81E7-9B6E31C202EF}" dt="2025-09-04T19:50:23.624" v="134" actId="14100"/>
          <ac:picMkLst>
            <pc:docMk/>
            <pc:sldMk cId="399272203" sldId="270"/>
            <ac:picMk id="6" creationId="{9192F177-AC04-8639-F063-07B02C0BCCCF}"/>
          </ac:picMkLst>
        </pc:picChg>
      </pc:sldChg>
      <pc:sldChg chg="modSp mod">
        <pc:chgData name="Braedon Halle" userId="90c0cf5c-50d6-4389-8d62-c931d1ff2183" providerId="ADAL" clId="{F2C2DC3D-13F1-41FA-81E7-9B6E31C202EF}" dt="2025-09-04T19:55:36.088" v="207" actId="113"/>
        <pc:sldMkLst>
          <pc:docMk/>
          <pc:sldMk cId="4113585603" sldId="273"/>
        </pc:sldMkLst>
        <pc:spChg chg="mod">
          <ac:chgData name="Braedon Halle" userId="90c0cf5c-50d6-4389-8d62-c931d1ff2183" providerId="ADAL" clId="{F2C2DC3D-13F1-41FA-81E7-9B6E31C202EF}" dt="2025-09-04T19:55:36.088" v="207" actId="113"/>
          <ac:spMkLst>
            <pc:docMk/>
            <pc:sldMk cId="4113585603" sldId="273"/>
            <ac:spMk id="3" creationId="{4D05E661-9473-5E78-F424-D410A1A72C05}"/>
          </ac:spMkLst>
        </pc:spChg>
      </pc:sldChg>
      <pc:sldChg chg="modSp mod">
        <pc:chgData name="Braedon Halle" userId="90c0cf5c-50d6-4389-8d62-c931d1ff2183" providerId="ADAL" clId="{F2C2DC3D-13F1-41FA-81E7-9B6E31C202EF}" dt="2025-09-04T19:44:44.867" v="130" actId="20577"/>
        <pc:sldMkLst>
          <pc:docMk/>
          <pc:sldMk cId="907084225" sldId="280"/>
        </pc:sldMkLst>
        <pc:spChg chg="mod">
          <ac:chgData name="Braedon Halle" userId="90c0cf5c-50d6-4389-8d62-c931d1ff2183" providerId="ADAL" clId="{F2C2DC3D-13F1-41FA-81E7-9B6E31C202EF}" dt="2025-09-04T19:44:44.867" v="130" actId="20577"/>
          <ac:spMkLst>
            <pc:docMk/>
            <pc:sldMk cId="907084225" sldId="280"/>
            <ac:spMk id="3" creationId="{5BDC062F-A174-E62A-AB19-57A4EE928E6B}"/>
          </ac:spMkLst>
        </pc:spChg>
      </pc:sldChg>
      <pc:sldChg chg="modSp mod ord">
        <pc:chgData name="Braedon Halle" userId="90c0cf5c-50d6-4389-8d62-c931d1ff2183" providerId="ADAL" clId="{F2C2DC3D-13F1-41FA-81E7-9B6E31C202EF}" dt="2025-09-04T19:58:33.547" v="444" actId="20577"/>
        <pc:sldMkLst>
          <pc:docMk/>
          <pc:sldMk cId="1949149507" sldId="282"/>
        </pc:sldMkLst>
        <pc:spChg chg="mod">
          <ac:chgData name="Braedon Halle" userId="90c0cf5c-50d6-4389-8d62-c931d1ff2183" providerId="ADAL" clId="{F2C2DC3D-13F1-41FA-81E7-9B6E31C202EF}" dt="2025-09-04T19:58:33.547" v="444" actId="20577"/>
          <ac:spMkLst>
            <pc:docMk/>
            <pc:sldMk cId="1949149507" sldId="282"/>
            <ac:spMk id="3" creationId="{94FE0581-74EA-777A-5335-3E387510031A}"/>
          </ac:spMkLst>
        </pc:spChg>
      </pc:sldChg>
    </pc:docChg>
  </pc:docChgLst>
  <pc:docChgLst>
    <pc:chgData name="Braedon Halle" userId="90c0cf5c-50d6-4389-8d62-c931d1ff2183" providerId="ADAL" clId="{2997D7B4-8661-469A-BA64-20662CBEADA1}"/>
    <pc:docChg chg="custSel delSld modSld sldOrd">
      <pc:chgData name="Braedon Halle" userId="90c0cf5c-50d6-4389-8d62-c931d1ff2183" providerId="ADAL" clId="{2997D7B4-8661-469A-BA64-20662CBEADA1}" dt="2025-08-27T17:14:22.927" v="80" actId="20577"/>
      <pc:docMkLst>
        <pc:docMk/>
      </pc:docMkLst>
      <pc:sldChg chg="modSp mod">
        <pc:chgData name="Braedon Halle" userId="90c0cf5c-50d6-4389-8d62-c931d1ff2183" providerId="ADAL" clId="{2997D7B4-8661-469A-BA64-20662CBEADA1}" dt="2025-08-27T17:14:22.927" v="80" actId="20577"/>
        <pc:sldMkLst>
          <pc:docMk/>
          <pc:sldMk cId="2372991487" sldId="257"/>
        </pc:sldMkLst>
        <pc:spChg chg="mod">
          <ac:chgData name="Braedon Halle" userId="90c0cf5c-50d6-4389-8d62-c931d1ff2183" providerId="ADAL" clId="{2997D7B4-8661-469A-BA64-20662CBEADA1}" dt="2025-08-27T17:14:22.927" v="80" actId="20577"/>
          <ac:spMkLst>
            <pc:docMk/>
            <pc:sldMk cId="2372991487" sldId="257"/>
            <ac:spMk id="3" creationId="{EE9B4D6F-7065-4E2A-A983-AB581F15AB54}"/>
          </ac:spMkLst>
        </pc:spChg>
      </pc:sldChg>
      <pc:sldChg chg="del">
        <pc:chgData name="Braedon Halle" userId="90c0cf5c-50d6-4389-8d62-c931d1ff2183" providerId="ADAL" clId="{2997D7B4-8661-469A-BA64-20662CBEADA1}" dt="2025-08-27T17:07:26.698" v="15" actId="2696"/>
        <pc:sldMkLst>
          <pc:docMk/>
          <pc:sldMk cId="2621484732" sldId="262"/>
        </pc:sldMkLst>
      </pc:sldChg>
      <pc:sldChg chg="ord">
        <pc:chgData name="Braedon Halle" userId="90c0cf5c-50d6-4389-8d62-c931d1ff2183" providerId="ADAL" clId="{2997D7B4-8661-469A-BA64-20662CBEADA1}" dt="2025-08-27T14:51:44.754" v="12"/>
        <pc:sldMkLst>
          <pc:docMk/>
          <pc:sldMk cId="1461985899" sldId="263"/>
        </pc:sldMkLst>
      </pc:sldChg>
      <pc:sldChg chg="modSp mod">
        <pc:chgData name="Braedon Halle" userId="90c0cf5c-50d6-4389-8d62-c931d1ff2183" providerId="ADAL" clId="{2997D7B4-8661-469A-BA64-20662CBEADA1}" dt="2025-08-27T14:52:42.220" v="14" actId="20577"/>
        <pc:sldMkLst>
          <pc:docMk/>
          <pc:sldMk cId="3312755210" sldId="264"/>
        </pc:sldMkLst>
        <pc:graphicFrameChg chg="modGraphic">
          <ac:chgData name="Braedon Halle" userId="90c0cf5c-50d6-4389-8d62-c931d1ff2183" providerId="ADAL" clId="{2997D7B4-8661-469A-BA64-20662CBEADA1}" dt="2025-08-27T14:52:42.220" v="14" actId="20577"/>
          <ac:graphicFrameMkLst>
            <pc:docMk/>
            <pc:sldMk cId="3312755210" sldId="264"/>
            <ac:graphicFrameMk id="6" creationId="{A3D199DA-F4A5-1EC2-ED46-06282935D2DD}"/>
          </ac:graphicFrameMkLst>
        </pc:graphicFrameChg>
        <pc:graphicFrameChg chg="modGraphic">
          <ac:chgData name="Braedon Halle" userId="90c0cf5c-50d6-4389-8d62-c931d1ff2183" providerId="ADAL" clId="{2997D7B4-8661-469A-BA64-20662CBEADA1}" dt="2025-08-27T13:31:19.689" v="8" actId="20577"/>
          <ac:graphicFrameMkLst>
            <pc:docMk/>
            <pc:sldMk cId="3312755210" sldId="264"/>
            <ac:graphicFrameMk id="7" creationId="{270DE6EB-1AA2-229B-348E-CD34D413412F}"/>
          </ac:graphicFrameMkLst>
        </pc:graphicFrameChg>
      </pc:sldChg>
      <pc:sldChg chg="ord">
        <pc:chgData name="Braedon Halle" userId="90c0cf5c-50d6-4389-8d62-c931d1ff2183" providerId="ADAL" clId="{2997D7B4-8661-469A-BA64-20662CBEADA1}" dt="2025-08-27T17:08:07.545" v="21"/>
        <pc:sldMkLst>
          <pc:docMk/>
          <pc:sldMk cId="1326452071" sldId="265"/>
        </pc:sldMkLst>
      </pc:sldChg>
      <pc:sldChg chg="ord">
        <pc:chgData name="Braedon Halle" userId="90c0cf5c-50d6-4389-8d62-c931d1ff2183" providerId="ADAL" clId="{2997D7B4-8661-469A-BA64-20662CBEADA1}" dt="2025-08-27T17:08:04.490" v="19"/>
        <pc:sldMkLst>
          <pc:docMk/>
          <pc:sldMk cId="1382265336" sldId="266"/>
        </pc:sldMkLst>
      </pc:sldChg>
      <pc:sldChg chg="ord">
        <pc:chgData name="Braedon Halle" userId="90c0cf5c-50d6-4389-8d62-c931d1ff2183" providerId="ADAL" clId="{2997D7B4-8661-469A-BA64-20662CBEADA1}" dt="2025-08-27T17:08:11.424" v="23"/>
        <pc:sldMkLst>
          <pc:docMk/>
          <pc:sldMk cId="2237369332" sldId="267"/>
        </pc:sldMkLst>
      </pc:sldChg>
      <pc:sldChg chg="ord">
        <pc:chgData name="Braedon Halle" userId="90c0cf5c-50d6-4389-8d62-c931d1ff2183" providerId="ADAL" clId="{2997D7B4-8661-469A-BA64-20662CBEADA1}" dt="2025-08-27T17:08:14.703" v="25"/>
        <pc:sldMkLst>
          <pc:docMk/>
          <pc:sldMk cId="3621658931" sldId="268"/>
        </pc:sldMkLst>
      </pc:sldChg>
      <pc:sldChg chg="ord">
        <pc:chgData name="Braedon Halle" userId="90c0cf5c-50d6-4389-8d62-c931d1ff2183" providerId="ADAL" clId="{2997D7B4-8661-469A-BA64-20662CBEADA1}" dt="2025-08-27T17:08:19.164" v="27"/>
        <pc:sldMkLst>
          <pc:docMk/>
          <pc:sldMk cId="2822137476" sldId="269"/>
        </pc:sldMkLst>
      </pc:sldChg>
      <pc:sldChg chg="ord">
        <pc:chgData name="Braedon Halle" userId="90c0cf5c-50d6-4389-8d62-c931d1ff2183" providerId="ADAL" clId="{2997D7B4-8661-469A-BA64-20662CBEADA1}" dt="2025-08-27T17:11:38.474" v="47"/>
        <pc:sldMkLst>
          <pc:docMk/>
          <pc:sldMk cId="399272203" sldId="270"/>
        </pc:sldMkLst>
      </pc:sldChg>
      <pc:sldChg chg="ord">
        <pc:chgData name="Braedon Halle" userId="90c0cf5c-50d6-4389-8d62-c931d1ff2183" providerId="ADAL" clId="{2997D7B4-8661-469A-BA64-20662CBEADA1}" dt="2025-08-27T17:11:42.164" v="49"/>
        <pc:sldMkLst>
          <pc:docMk/>
          <pc:sldMk cId="1496176336" sldId="271"/>
        </pc:sldMkLst>
      </pc:sldChg>
      <pc:sldChg chg="ord">
        <pc:chgData name="Braedon Halle" userId="90c0cf5c-50d6-4389-8d62-c931d1ff2183" providerId="ADAL" clId="{2997D7B4-8661-469A-BA64-20662CBEADA1}" dt="2025-08-27T17:12:00.323" v="51"/>
        <pc:sldMkLst>
          <pc:docMk/>
          <pc:sldMk cId="4113585603" sldId="273"/>
        </pc:sldMkLst>
      </pc:sldChg>
      <pc:sldChg chg="ord">
        <pc:chgData name="Braedon Halle" userId="90c0cf5c-50d6-4389-8d62-c931d1ff2183" providerId="ADAL" clId="{2997D7B4-8661-469A-BA64-20662CBEADA1}" dt="2025-08-27T17:12:49.671" v="57"/>
        <pc:sldMkLst>
          <pc:docMk/>
          <pc:sldMk cId="2854561578" sldId="274"/>
        </pc:sldMkLst>
      </pc:sldChg>
      <pc:sldChg chg="addSp delSp modSp mod">
        <pc:chgData name="Braedon Halle" userId="90c0cf5c-50d6-4389-8d62-c931d1ff2183" providerId="ADAL" clId="{2997D7B4-8661-469A-BA64-20662CBEADA1}" dt="2025-08-27T13:22:43.767" v="3" actId="27614"/>
        <pc:sldMkLst>
          <pc:docMk/>
          <pc:sldMk cId="2705467473" sldId="277"/>
        </pc:sldMkLst>
        <pc:picChg chg="add mod">
          <ac:chgData name="Braedon Halle" userId="90c0cf5c-50d6-4389-8d62-c931d1ff2183" providerId="ADAL" clId="{2997D7B4-8661-469A-BA64-20662CBEADA1}" dt="2025-08-27T13:22:43.767" v="3" actId="27614"/>
          <ac:picMkLst>
            <pc:docMk/>
            <pc:sldMk cId="2705467473" sldId="277"/>
            <ac:picMk id="4" creationId="{58836FB1-0A88-8474-9190-7F252D455EB1}"/>
          </ac:picMkLst>
        </pc:picChg>
      </pc:sldChg>
      <pc:sldChg chg="ord">
        <pc:chgData name="Braedon Halle" userId="90c0cf5c-50d6-4389-8d62-c931d1ff2183" providerId="ADAL" clId="{2997D7B4-8661-469A-BA64-20662CBEADA1}" dt="2025-08-27T17:12:20.842" v="55"/>
        <pc:sldMkLst>
          <pc:docMk/>
          <pc:sldMk cId="2946572843" sldId="278"/>
        </pc:sldMkLst>
      </pc:sldChg>
      <pc:sldChg chg="ord">
        <pc:chgData name="Braedon Halle" userId="90c0cf5c-50d6-4389-8d62-c931d1ff2183" providerId="ADAL" clId="{2997D7B4-8661-469A-BA64-20662CBEADA1}" dt="2025-08-27T17:11:35.644" v="45"/>
        <pc:sldMkLst>
          <pc:docMk/>
          <pc:sldMk cId="907084225" sldId="280"/>
        </pc:sldMkLst>
      </pc:sldChg>
      <pc:sldChg chg="ord">
        <pc:chgData name="Braedon Halle" userId="90c0cf5c-50d6-4389-8d62-c931d1ff2183" providerId="ADAL" clId="{2997D7B4-8661-469A-BA64-20662CBEADA1}" dt="2025-08-27T17:12:06.015" v="53"/>
        <pc:sldMkLst>
          <pc:docMk/>
          <pc:sldMk cId="1949149507" sldId="28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Estimated Percent of Total Annual Production by Month</c:v>
                </c:pt>
              </c:strCache>
            </c:strRef>
          </c:tx>
          <c:spPr>
            <a:solidFill>
              <a:schemeClr val="accent1"/>
            </a:solidFill>
            <a:ln>
              <a:noFill/>
            </a:ln>
            <a:effectLst/>
          </c:spPr>
          <c:invertIfNegative val="0"/>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0%</c:formatCode>
                <c:ptCount val="12"/>
                <c:pt idx="0">
                  <c:v>2.6032583382931716E-2</c:v>
                </c:pt>
                <c:pt idx="1">
                  <c:v>5.1642701873596007E-2</c:v>
                </c:pt>
                <c:pt idx="2">
                  <c:v>9.0465897489028765E-2</c:v>
                </c:pt>
                <c:pt idx="3">
                  <c:v>9.6794622847761455E-2</c:v>
                </c:pt>
                <c:pt idx="4">
                  <c:v>0.11093835215815417</c:v>
                </c:pt>
                <c:pt idx="5">
                  <c:v>0.1454210893135861</c:v>
                </c:pt>
                <c:pt idx="6">
                  <c:v>0.14828408782403943</c:v>
                </c:pt>
                <c:pt idx="7">
                  <c:v>0.12879981401999857</c:v>
                </c:pt>
                <c:pt idx="8">
                  <c:v>8.7614881958697474E-2</c:v>
                </c:pt>
                <c:pt idx="9">
                  <c:v>5.8372779254857315E-2</c:v>
                </c:pt>
                <c:pt idx="10">
                  <c:v>3.2499450196491052E-2</c:v>
                </c:pt>
                <c:pt idx="11">
                  <c:v>2.3133739680857971E-2</c:v>
                </c:pt>
              </c:numCache>
            </c:numRef>
          </c:val>
          <c:extLst>
            <c:ext xmlns:c16="http://schemas.microsoft.com/office/drawing/2014/chart" uri="{C3380CC4-5D6E-409C-BE32-E72D297353CC}">
              <c16:uniqueId val="{00000000-705B-4E16-A959-070942FAB0EE}"/>
            </c:ext>
          </c:extLst>
        </c:ser>
        <c:dLbls>
          <c:showLegendKey val="0"/>
          <c:showVal val="0"/>
          <c:showCatName val="0"/>
          <c:showSerName val="0"/>
          <c:showPercent val="0"/>
          <c:showBubbleSize val="0"/>
        </c:dLbls>
        <c:gapWidth val="219"/>
        <c:overlap val="-27"/>
        <c:axId val="154594640"/>
        <c:axId val="540587840"/>
      </c:barChart>
      <c:catAx>
        <c:axId val="15459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587840"/>
        <c:crosses val="autoZero"/>
        <c:auto val="1"/>
        <c:lblAlgn val="ctr"/>
        <c:lblOffset val="100"/>
        <c:noMultiLvlLbl val="0"/>
      </c:catAx>
      <c:valAx>
        <c:axId val="540587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594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7_5724226B.xml><?xml version="1.0" encoding="utf-8"?>
<p188:cmLst xmlns:a="http://schemas.openxmlformats.org/drawingml/2006/main" xmlns:r="http://schemas.openxmlformats.org/officeDocument/2006/relationships" xmlns:p188="http://schemas.microsoft.com/office/powerpoint/2018/8/main">
  <p188:cm id="{72B307DE-5FD5-4EC5-BCA8-DD5E0DC05566}" authorId="{4C3BFEFC-CF91-F613-A881-014C7B605916}" status="resolved" created="2022-11-08T18:36:31.121" complete="100000">
    <ac:txMkLst xmlns:ac="http://schemas.microsoft.com/office/drawing/2013/main/command">
      <pc:docMk xmlns:pc="http://schemas.microsoft.com/office/powerpoint/2013/main/command"/>
      <pc:sldMk xmlns:pc="http://schemas.microsoft.com/office/powerpoint/2013/main/command" cId="1461985899" sldId="263"/>
      <ac:spMk id="3" creationId="{9F1CC295-301E-CD94-11B7-00F919ABBC04}"/>
      <ac:txMk cp="474" len="17">
        <ac:context len="1003" hash="3139643441"/>
      </ac:txMk>
    </ac:txMkLst>
    <p188:pos x="2224892" y="2427367"/>
    <p188:txBody>
      <a:bodyPr/>
      <a:lstStyle/>
      <a:p>
        <a:r>
          <a:rPr lang="en-US"/>
          <a:t>Add at end of sentence "that can reduce overall electricity usage"
This might be too much to say "making your home as efficient as possible can potentially reduce the size of the solar array you need"</a:t>
        </a:r>
      </a:p>
    </p188:txBody>
  </p188:cm>
  <p188:cm id="{A9085BD2-F0BF-473C-87BB-4BEF22D03AC5}" authorId="{4C3BFEFC-CF91-F613-A881-014C7B605916}" status="resolved" created="2022-11-08T18:37:51.998" complete="100000">
    <ac:txMkLst xmlns:ac="http://schemas.microsoft.com/office/drawing/2013/main/command">
      <pc:docMk xmlns:pc="http://schemas.microsoft.com/office/powerpoint/2013/main/command"/>
      <pc:sldMk xmlns:pc="http://schemas.microsoft.com/office/powerpoint/2013/main/command" cId="1461985899" sldId="263"/>
      <ac:spMk id="3" creationId="{9F1CC295-301E-CD94-11B7-00F919ABBC04}"/>
      <ac:txMk cp="474" len="17">
        <ac:context len="1003" hash="3139643441"/>
      </ac:txMk>
    </ac:txMkLst>
    <p188:pos x="2224892" y="2427367"/>
    <p188:txBody>
      <a:bodyPr/>
      <a:lstStyle/>
      <a:p>
        <a:r>
          <a:rPr lang="en-US"/>
          <a:t>Can we just say "time of use rate" instead of "special time of use rate"? The new TOU rates are basically the Rate 22 rates, and so I'm working on updates to EV language and rebate info on the website</a:t>
        </a:r>
      </a:p>
    </p188:txBody>
  </p188:cm>
  <p188:cm id="{F4D362B8-FC10-448F-9515-D8287AA87EEF}" authorId="{4C3BFEFC-CF91-F613-A881-014C7B605916}" status="resolved" created="2022-11-08T18:38:49.969" complete="100000">
    <ac:txMkLst xmlns:ac="http://schemas.microsoft.com/office/drawing/2013/main/command">
      <pc:docMk xmlns:pc="http://schemas.microsoft.com/office/powerpoint/2013/main/command"/>
      <pc:sldMk xmlns:pc="http://schemas.microsoft.com/office/powerpoint/2013/main/command" cId="1461985899" sldId="263"/>
      <ac:spMk id="3" creationId="{9F1CC295-301E-CD94-11B7-00F919ABBC04}"/>
      <ac:txMk cp="950">
        <ac:context len="1003" hash="3139643441"/>
      </ac:txMk>
    </ac:txMkLst>
    <p188:pos x="3328136" y="4703428"/>
    <p188:txBody>
      <a:bodyPr/>
      <a:lstStyle/>
      <a:p>
        <a:r>
          <a:rPr lang="en-US"/>
          <a:t>It's wind farms now, but in the future could it include solar? Would it be better to keep generic and say "Michigan-based renewable resources"?</a:t>
        </a:r>
      </a:p>
    </p188:txBody>
  </p188:cm>
</p188:cmLst>
</file>

<file path=ppt/comments/modernComment_108_C574A20A.xml><?xml version="1.0" encoding="utf-8"?>
<p188:cmLst xmlns:a="http://schemas.openxmlformats.org/drawingml/2006/main" xmlns:r="http://schemas.openxmlformats.org/officeDocument/2006/relationships" xmlns:p188="http://schemas.microsoft.com/office/powerpoint/2018/8/main">
  <p188:cm id="{52FD6238-12A3-4155-9AEC-B7E794A05DC2}" authorId="{4C3BFEFC-CF91-F613-A881-014C7B605916}" status="resolved" created="2022-11-08T18:42:48.788" complete="100000">
    <ac:txMkLst xmlns:ac="http://schemas.microsoft.com/office/drawing/2013/main/command">
      <pc:docMk xmlns:pc="http://schemas.microsoft.com/office/powerpoint/2013/main/command"/>
      <pc:sldMk xmlns:pc="http://schemas.microsoft.com/office/powerpoint/2013/main/command" cId="3312755210" sldId="264"/>
      <ac:graphicFrameMk id="4" creationId="{3E5F70AF-AA47-617F-B0CD-46E2CA7BBF61}"/>
      <ac:tblMk/>
      <ac:tcMk rowId="2694671403" colId="1252195980"/>
      <ac:txMk cp="0" len="27">
        <ac:context len="28" hash="3488127805"/>
      </ac:txMk>
    </ac:txMkLst>
    <p188:txBody>
      <a:bodyPr/>
      <a:lstStyle/>
      <a:p>
        <a:r>
          <a:rPr lang="en-US"/>
          <a:t>Relatively minor comment here, but can we make the column heading colors different, just to really distinguish between the offered and not offered?</a:t>
        </a:r>
      </a:p>
    </p188:txBody>
  </p188:cm>
</p188:cmLst>
</file>

<file path=ppt/comments/modernComment_109_4F100D67.xml><?xml version="1.0" encoding="utf-8"?>
<p188:cmLst xmlns:a="http://schemas.openxmlformats.org/drawingml/2006/main" xmlns:r="http://schemas.openxmlformats.org/officeDocument/2006/relationships" xmlns:p188="http://schemas.microsoft.com/office/powerpoint/2018/8/main">
  <p188:cm id="{D9E10045-7B95-48BE-9F5C-CF1DC52EB974}" authorId="{4C3BFEFC-CF91-F613-A881-014C7B605916}" status="resolved" created="2022-11-08T18:47:47.714" complete="100000">
    <ac:txMkLst xmlns:ac="http://schemas.microsoft.com/office/drawing/2013/main/command">
      <pc:docMk xmlns:pc="http://schemas.microsoft.com/office/powerpoint/2013/main/command"/>
      <pc:sldMk xmlns:pc="http://schemas.microsoft.com/office/powerpoint/2013/main/command" cId="1326452071" sldId="265"/>
      <ac:spMk id="5" creationId="{5CD317C8-E17D-F914-9792-951F7301A27B}"/>
      <ac:txMk cp="86" len="2">
        <ac:context len="96" hash="263244135"/>
      </ac:txMk>
    </ac:txMkLst>
    <p188:pos x="1469518" y="1250122"/>
    <p188:txBody>
      <a:bodyPr/>
      <a:lstStyle/>
      <a:p>
        <a:r>
          <a:rPr lang="en-US"/>
          <a:t>It never says again in this visual when the customer uses the code they get after passing the class- is that in Step 4?</a:t>
        </a:r>
      </a:p>
    </p188:txBody>
  </p188:cm>
</p188:cmLst>
</file>

<file path=ppt/comments/modernComment_10A_5263B1F8.xml><?xml version="1.0" encoding="utf-8"?>
<p188:cmLst xmlns:a="http://schemas.openxmlformats.org/drawingml/2006/main" xmlns:r="http://schemas.openxmlformats.org/officeDocument/2006/relationships" xmlns:p188="http://schemas.microsoft.com/office/powerpoint/2018/8/main">
  <p188:cm id="{4C14E2C8-64DC-4A5F-A73F-697CAB8B3A99}" authorId="{4C3BFEFC-CF91-F613-A881-014C7B605916}" status="resolved" created="2022-11-08T18:49:23.289" complete="100000">
    <ac:txMkLst xmlns:ac="http://schemas.microsoft.com/office/drawing/2013/main/command">
      <pc:docMk xmlns:pc="http://schemas.microsoft.com/office/powerpoint/2013/main/command"/>
      <pc:sldMk xmlns:pc="http://schemas.microsoft.com/office/powerpoint/2013/main/command" cId="1382265336" sldId="266"/>
      <ac:spMk id="2" creationId="{5F44B994-AD3C-E8E0-87CB-A974B89DDC21}"/>
      <ac:txMk cp="0" len="26">
        <ac:context len="27" hash="3417566572"/>
      </ac:txMk>
    </ac:txMkLst>
    <p188:pos x="6985736" y="274983"/>
    <p188:txBody>
      <a:bodyPr/>
      <a:lstStyle/>
      <a:p>
        <a:r>
          <a:rPr lang="en-US"/>
          <a:t>Again, totally minor, but could we underline each term just so that it creates some break-up between the term and definition? I formatted the first definition just as an example</a:t>
        </a:r>
      </a:p>
    </p188:txBody>
  </p188:cm>
</p188:cmLst>
</file>

<file path=ppt/comments/modernComment_10D_A8366684.xml><?xml version="1.0" encoding="utf-8"?>
<p188:cmLst xmlns:a="http://schemas.openxmlformats.org/drawingml/2006/main" xmlns:r="http://schemas.openxmlformats.org/officeDocument/2006/relationships" xmlns:p188="http://schemas.microsoft.com/office/powerpoint/2018/8/main">
  <p188:cm id="{86115300-D97F-4622-AC5D-98DE46C38720}" authorId="{4C3BFEFC-CF91-F613-A881-014C7B605916}" status="resolved" created="2022-11-08T19:35:24.170" complete="100000">
    <ac:deMkLst xmlns:ac="http://schemas.microsoft.com/office/drawing/2013/main/command">
      <pc:docMk xmlns:pc="http://schemas.microsoft.com/office/powerpoint/2013/main/command"/>
      <pc:sldMk xmlns:pc="http://schemas.microsoft.com/office/powerpoint/2013/main/command" cId="2822137476" sldId="269"/>
      <ac:picMk id="1026" creationId="{77C1BE39-3DFF-B3A8-3499-DF1C5F1AB02D}"/>
    </ac:deMkLst>
    <p188:txBody>
      <a:bodyPr/>
      <a:lstStyle/>
      <a:p>
        <a:r>
          <a:rPr lang="en-US"/>
          <a:t>Just happening to note that this visual is from 2018- while I don't at all except that the data has changed significantly, do you happen to know if there is an updated version?
I’m just thinking about this more from the off chance that an environmental group sees it and somehow says we are anti solar because we are projecting outdated information</a:t>
        </a:r>
      </a:p>
    </p188:txBody>
  </p188:cm>
</p188:cmLst>
</file>

<file path=ppt/comments/modernComment_111_F53055C3.xml><?xml version="1.0" encoding="utf-8"?>
<p188:cmLst xmlns:a="http://schemas.openxmlformats.org/drawingml/2006/main" xmlns:r="http://schemas.openxmlformats.org/officeDocument/2006/relationships" xmlns:p188="http://schemas.microsoft.com/office/powerpoint/2018/8/main">
  <p188:cm id="{71E1D4A0-565E-4648-9764-480A7823B685}" authorId="{4C3BFEFC-CF91-F613-A881-014C7B605916}" status="resolved" created="2022-11-08T19:47:06.502" complete="100000">
    <pc:sldMkLst xmlns:pc="http://schemas.microsoft.com/office/powerpoint/2013/main/command">
      <pc:docMk/>
      <pc:sldMk cId="4113585603" sldId="273"/>
    </pc:sldMkLst>
    <p188:txBody>
      <a:bodyPr/>
      <a:lstStyle/>
      <a:p>
        <a:r>
          <a:rPr lang="en-US"/>
          <a:t>Was there supposed to be a link here?</a:t>
        </a:r>
      </a:p>
    </p188:txBody>
  </p188:cm>
</p188:cmLst>
</file>

<file path=ppt/comments/modernComment_112_AA25272A.xml><?xml version="1.0" encoding="utf-8"?>
<p188:cmLst xmlns:a="http://schemas.openxmlformats.org/drawingml/2006/main" xmlns:r="http://schemas.openxmlformats.org/officeDocument/2006/relationships" xmlns:p188="http://schemas.microsoft.com/office/powerpoint/2018/8/main">
  <p188:cm id="{2DBF1C2C-5549-4167-8AB3-EA014AC8654D}" authorId="{4C3BFEFC-CF91-F613-A881-014C7B605916}" status="resolved" created="2022-11-08T19:52:16.531" complete="100000">
    <pc:sldMkLst xmlns:pc="http://schemas.microsoft.com/office/powerpoint/2013/main/command">
      <pc:docMk/>
      <pc:sldMk cId="2854561578" sldId="274"/>
    </pc:sldMkLst>
    <p188:txBody>
      <a:bodyPr/>
      <a:lstStyle/>
      <a:p>
        <a:r>
          <a:rPr lang="en-US"/>
          <a:t>We say 17% capacity factor in an earlier slide (slide 9), small difference but just noting if we want to consistently use either 16 or 17%</a:t>
        </a:r>
      </a:p>
    </p188:txBody>
  </p188:cm>
</p188:cmLst>
</file>

<file path=ppt/comments/modernComment_113_31B2AB41.xml><?xml version="1.0" encoding="utf-8"?>
<p188:cmLst xmlns:a="http://schemas.openxmlformats.org/drawingml/2006/main" xmlns:r="http://schemas.openxmlformats.org/officeDocument/2006/relationships" xmlns:p188="http://schemas.microsoft.com/office/powerpoint/2018/8/main">
  <p188:cm id="{886133C8-5A9D-42C1-AA6C-9936CA226984}" authorId="{4C3BFEFC-CF91-F613-A881-014C7B605916}" status="resolved" created="2022-11-08T19:52:58.011" complete="100000">
    <ac:txMkLst xmlns:ac="http://schemas.microsoft.com/office/drawing/2013/main/command">
      <pc:docMk xmlns:pc="http://schemas.microsoft.com/office/powerpoint/2013/main/command"/>
      <pc:sldMk xmlns:pc="http://schemas.microsoft.com/office/powerpoint/2013/main/command" cId="833792833" sldId="275"/>
      <ac:spMk id="2" creationId="{3D84990C-595F-78A9-D259-3461B41C71A0}"/>
      <ac:txMk cp="35" len="10">
        <ac:context len="46" hash="261076686"/>
      </ac:txMk>
    </ac:txMkLst>
    <p188:pos x="5477660" y="830572"/>
    <p188:txBody>
      <a:bodyPr/>
      <a:lstStyle/>
      <a:p>
        <a:r>
          <a:rPr lang="en-US"/>
          <a:t>Only change I made on this one was to extend the text a little bit so that it showed up in a larger font
I don't think there is a very good resource on MISO for the average customer, but are you aware of any MISO or related links we could include on this slide if people wanted more information on these three parts? </a:t>
        </a:r>
      </a:p>
    </p188:txBody>
  </p188:cm>
</p188:cmLst>
</file>

<file path=ppt/comments/modernComment_114_11D63ECE.xml><?xml version="1.0" encoding="utf-8"?>
<p188:cmLst xmlns:a="http://schemas.openxmlformats.org/drawingml/2006/main" xmlns:r="http://schemas.openxmlformats.org/officeDocument/2006/relationships" xmlns:p188="http://schemas.microsoft.com/office/powerpoint/2018/8/main">
  <p188:cm id="{AADDF50E-3F69-48AC-912D-ED4D2778CAF0}" authorId="{4C3BFEFC-CF91-F613-A881-014C7B605916}" status="resolved" created="2022-11-08T19:54:49.421" complete="100000">
    <ac:txMkLst xmlns:ac="http://schemas.microsoft.com/office/drawing/2013/main/command">
      <pc:docMk xmlns:pc="http://schemas.microsoft.com/office/powerpoint/2013/main/command"/>
      <pc:sldMk xmlns:pc="http://schemas.microsoft.com/office/powerpoint/2013/main/command" cId="299253454" sldId="276"/>
      <ac:spMk id="3" creationId="{5A38ADBD-72CA-4CC0-4348-DDAAF7EA7177}"/>
      <ac:txMk cp="0" len="30">
        <ac:context len="920" hash="1031512608"/>
      </ac:txMk>
    </ac:txMkLst>
    <p188:pos x="3658692" y="277403"/>
    <p188:txBody>
      <a:bodyPr/>
      <a:lstStyle/>
      <a:p>
        <a:r>
          <a:rPr lang="en-US"/>
          <a:t>Just suggesting underlining each term again</a:t>
        </a:r>
      </a:p>
    </p188:txBody>
  </p188:cm>
</p188:cmLst>
</file>

<file path=ppt/comments/modernComment_115_A1422851.xml><?xml version="1.0" encoding="utf-8"?>
<p188:cmLst xmlns:a="http://schemas.openxmlformats.org/drawingml/2006/main" xmlns:r="http://schemas.openxmlformats.org/officeDocument/2006/relationships" xmlns:p188="http://schemas.microsoft.com/office/powerpoint/2018/8/main">
  <p188:cm id="{13BF796E-1C9E-4938-AD21-5AC197EA333E}" authorId="{4C3BFEFC-CF91-F613-A881-014C7B605916}" status="resolved" created="2022-11-08T19:49:37.502" complete="100000">
    <ac:deMkLst xmlns:ac="http://schemas.microsoft.com/office/drawing/2013/main/command">
      <pc:docMk xmlns:pc="http://schemas.microsoft.com/office/powerpoint/2013/main/command"/>
      <pc:sldMk xmlns:pc="http://schemas.microsoft.com/office/powerpoint/2013/main/command" cId="2705467473" sldId="277"/>
      <ac:spMk id="2" creationId="{E083EA6C-197B-2011-85E0-78CC5B0824D4}"/>
    </ac:deMkLst>
    <p188:txBody>
      <a:bodyPr/>
      <a:lstStyle/>
      <a:p>
        <a:r>
          <a:rPr lang="en-US"/>
          <a:t>I like how this example turned out- great job!</a:t>
        </a:r>
      </a:p>
    </p188:txBody>
  </p188:cm>
</p188:cmLst>
</file>

<file path=ppt/comments/modernComment_117_1DE60162.xml><?xml version="1.0" encoding="utf-8"?>
<p188:cmLst xmlns:a="http://schemas.openxmlformats.org/drawingml/2006/main" xmlns:r="http://schemas.openxmlformats.org/officeDocument/2006/relationships" xmlns:p188="http://schemas.microsoft.com/office/powerpoint/2018/8/main">
  <p188:cm id="{73A2C320-08EB-46B3-A072-3E062732AF06}" authorId="{4C3BFEFC-CF91-F613-A881-014C7B605916}" status="resolved" created="2022-11-08T19:56:50.390" complete="100000">
    <ac:txMkLst xmlns:ac="http://schemas.microsoft.com/office/drawing/2013/main/command">
      <pc:docMk xmlns:pc="http://schemas.microsoft.com/office/powerpoint/2013/main/command"/>
      <pc:sldMk xmlns:pc="http://schemas.microsoft.com/office/powerpoint/2013/main/command" cId="501612898" sldId="279"/>
      <ac:spMk id="2" creationId="{AEF7D30D-1C95-88DA-DC59-E7E24F9EDA5F}"/>
      <ac:txMk cp="0" len="7">
        <ac:context len="29" hash="3722940160"/>
      </ac:txMk>
    </ac:txMkLst>
    <p188:pos x="3098253" y="275303"/>
    <p188:txBody>
      <a:bodyPr/>
      <a:lstStyle/>
      <a:p>
        <a:r>
          <a:rPr lang="en-US"/>
          <a:t>Great slide, I think you really captured the important ones here</a:t>
        </a:r>
      </a:p>
    </p188:txBody>
  </p188:cm>
</p188:cmLst>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Picture 8">
            <a:extLst>
              <a:ext uri="{FF2B5EF4-FFF2-40B4-BE49-F238E27FC236}">
                <a16:creationId xmlns:a16="http://schemas.microsoft.com/office/drawing/2014/main" id="{94D70CC9-3618-1F46-822D-EA1D2F177AB7}"/>
              </a:ext>
            </a:extLst>
          </p:cNvPr>
          <p:cNvPicPr>
            <a:picLocks noChangeAspect="1"/>
          </p:cNvPicPr>
          <p:nvPr userDrawn="1"/>
        </p:nvPicPr>
        <p:blipFill>
          <a:blip r:embed="rId2"/>
          <a:stretch>
            <a:fillRect/>
          </a:stretch>
        </p:blipFill>
        <p:spPr>
          <a:xfrm>
            <a:off x="3762303" y="568943"/>
            <a:ext cx="4218376" cy="1680656"/>
          </a:xfrm>
          <a:prstGeom prst="rect">
            <a:avLst/>
          </a:prstGeom>
        </p:spPr>
      </p:pic>
    </p:spTree>
    <p:extLst>
      <p:ext uri="{BB962C8B-B14F-4D97-AF65-F5344CB8AC3E}">
        <p14:creationId xmlns:p14="http://schemas.microsoft.com/office/powerpoint/2010/main" val="394290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98585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346991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9435344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79552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3584922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5164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1971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078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248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9/4/2025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17372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5474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9/4/2025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7144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9/4/2025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9893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8891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9937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9/4/2025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pic>
        <p:nvPicPr>
          <p:cNvPr id="18" name="Picture 17">
            <a:extLst>
              <a:ext uri="{FF2B5EF4-FFF2-40B4-BE49-F238E27FC236}">
                <a16:creationId xmlns:a16="http://schemas.microsoft.com/office/drawing/2014/main" id="{3E10358F-43D1-5F4E-9636-D3A3B5654460}"/>
              </a:ext>
            </a:extLst>
          </p:cNvPr>
          <p:cNvPicPr>
            <a:picLocks noChangeAspect="1"/>
          </p:cNvPicPr>
          <p:nvPr userDrawn="1"/>
        </p:nvPicPr>
        <p:blipFill>
          <a:blip r:embed="rId18"/>
          <a:stretch>
            <a:fillRect/>
          </a:stretch>
        </p:blipFill>
        <p:spPr>
          <a:xfrm>
            <a:off x="9642387" y="5685605"/>
            <a:ext cx="2360509" cy="940457"/>
          </a:xfrm>
          <a:prstGeom prst="rect">
            <a:avLst/>
          </a:prstGeom>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pic>
    </p:spTree>
    <p:extLst>
      <p:ext uri="{BB962C8B-B14F-4D97-AF65-F5344CB8AC3E}">
        <p14:creationId xmlns:p14="http://schemas.microsoft.com/office/powerpoint/2010/main" val="252619564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nergy.gov/eere/solar/homeowners-guide-federal-tax-credit-solar-photovoltaics" TargetMode="External"/><Relationship Id="rId2" Type="http://schemas.microsoft.com/office/2018/10/relationships/comments" Target="../comments/modernComment_111_F53055C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08_C574A20A.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109_4F100D6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15_A142285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microsoft.com/office/2018/10/relationships/comments" Target="../comments/modernComment_113_31B2AB4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microsoft.com/office/2018/10/relationships/comments" Target="../comments/modernComment_112_AA25272A.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14_11D63ECE.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microsoft.com/office/2018/10/relationships/comments" Target="../comments/modernComment_117_1DE6016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lbwl.com/installsola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lbwl.com/energysavers?availability=Homeowners" TargetMode="External"/><Relationship Id="rId2" Type="http://schemas.microsoft.com/office/2018/10/relationships/comments" Target="../comments/modernComment_107_5724226B.xml"/><Relationship Id="rId1" Type="http://schemas.openxmlformats.org/officeDocument/2006/relationships/slideLayout" Target="../slideLayouts/slideLayout2.xml"/><Relationship Id="rId6" Type="http://schemas.openxmlformats.org/officeDocument/2006/relationships/hyperlink" Target="https://www.lbwl.com/greenwise" TargetMode="External"/><Relationship Id="rId5" Type="http://schemas.openxmlformats.org/officeDocument/2006/relationships/hyperlink" Target="https://www.lbwl.com/pev" TargetMode="External"/><Relationship Id="rId4" Type="http://schemas.openxmlformats.org/officeDocument/2006/relationships/hyperlink" Target="https://www.lbwl.com/sites/default/files/inline-files/solar-rebate-application_0_1.pdf" TargetMode="External"/></Relationships>
</file>

<file path=ppt/slides/_rels/slide3.xml.rels><?xml version="1.0" encoding="UTF-8" standalone="yes"?>
<Relationships xmlns="http://schemas.openxmlformats.org/package/2006/relationships"><Relationship Id="rId2" Type="http://schemas.microsoft.com/office/2018/10/relationships/comments" Target="../comments/modernComment_10A_5263B1F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D_A836668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lbwl.com/sites/default/files/inline-files/How%20to%20Select%20a%20Contractor%20%282%29.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B9CD-F5BB-B54B-AF41-2C9D4F0FB8C2}"/>
              </a:ext>
            </a:extLst>
          </p:cNvPr>
          <p:cNvSpPr>
            <a:spLocks noGrp="1"/>
          </p:cNvSpPr>
          <p:nvPr>
            <p:ph type="ctrTitle"/>
          </p:nvPr>
        </p:nvSpPr>
        <p:spPr>
          <a:xfrm>
            <a:off x="2006688" y="2404534"/>
            <a:ext cx="7766936" cy="1646302"/>
          </a:xfrm>
        </p:spPr>
        <p:txBody>
          <a:bodyPr/>
          <a:lstStyle/>
          <a:p>
            <a:pPr algn="ctr"/>
            <a:r>
              <a:rPr lang="en-US" sz="3600" dirty="0"/>
              <a:t>Solar Education Training</a:t>
            </a:r>
          </a:p>
        </p:txBody>
      </p:sp>
    </p:spTree>
    <p:extLst>
      <p:ext uri="{BB962C8B-B14F-4D97-AF65-F5344CB8AC3E}">
        <p14:creationId xmlns:p14="http://schemas.microsoft.com/office/powerpoint/2010/main" val="556239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2C48A-1A12-6EDA-BF9A-4235B6E691C4}"/>
              </a:ext>
            </a:extLst>
          </p:cNvPr>
          <p:cNvSpPr>
            <a:spLocks noGrp="1"/>
          </p:cNvSpPr>
          <p:nvPr>
            <p:ph type="title"/>
          </p:nvPr>
        </p:nvSpPr>
        <p:spPr/>
        <p:txBody>
          <a:bodyPr/>
          <a:lstStyle/>
          <a:p>
            <a:pPr algn="ctr"/>
            <a:r>
              <a:rPr lang="en-US" dirty="0"/>
              <a:t>Battery Storage and Islanding</a:t>
            </a:r>
          </a:p>
        </p:txBody>
      </p:sp>
      <p:sp>
        <p:nvSpPr>
          <p:cNvPr id="3" name="Content Placeholder 2">
            <a:extLst>
              <a:ext uri="{FF2B5EF4-FFF2-40B4-BE49-F238E27FC236}">
                <a16:creationId xmlns:a16="http://schemas.microsoft.com/office/drawing/2014/main" id="{E2E53AFE-801A-B86B-6551-A45711086654}"/>
              </a:ext>
            </a:extLst>
          </p:cNvPr>
          <p:cNvSpPr>
            <a:spLocks noGrp="1"/>
          </p:cNvSpPr>
          <p:nvPr>
            <p:ph idx="1"/>
          </p:nvPr>
        </p:nvSpPr>
        <p:spPr>
          <a:xfrm>
            <a:off x="677334" y="1921523"/>
            <a:ext cx="8596668" cy="4434504"/>
          </a:xfrm>
        </p:spPr>
        <p:txBody>
          <a:bodyPr/>
          <a:lstStyle/>
          <a:p>
            <a:r>
              <a:rPr lang="en-US" dirty="0"/>
              <a:t>Customers who install solar without a battery backup will be without power whenever there is a local outage.</a:t>
            </a:r>
          </a:p>
          <a:p>
            <a:r>
              <a:rPr lang="en-US" dirty="0"/>
              <a:t>In the event of an outage, your inverter will automatically shut off. This is in order to protect workers who are fixing the local distribution grid. Any active solar arrays during outages will be subject to penalty to BWL and customers are responsible for any injuries that occur if energy generated by a solar array during an outage injures an electrical worker or other bystander.</a:t>
            </a:r>
          </a:p>
          <a:p>
            <a:r>
              <a:rPr lang="en-US" dirty="0"/>
              <a:t>If you are interested in installing a battery backup system, speak with a contractor about proper sizing to ensure you can have power during an outage. Be sure to ask them for appropriately sized backup systems that can support the powering of an air conditioning unit or refrigerator/freezer.</a:t>
            </a:r>
          </a:p>
        </p:txBody>
      </p:sp>
    </p:spTree>
    <p:extLst>
      <p:ext uri="{BB962C8B-B14F-4D97-AF65-F5344CB8AC3E}">
        <p14:creationId xmlns:p14="http://schemas.microsoft.com/office/powerpoint/2010/main" val="1496176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163F1-8667-A38B-97BB-EE31F8362002}"/>
              </a:ext>
            </a:extLst>
          </p:cNvPr>
          <p:cNvSpPr>
            <a:spLocks noGrp="1"/>
          </p:cNvSpPr>
          <p:nvPr>
            <p:ph type="title"/>
          </p:nvPr>
        </p:nvSpPr>
        <p:spPr/>
        <p:txBody>
          <a:bodyPr/>
          <a:lstStyle/>
          <a:p>
            <a:pPr algn="ctr"/>
            <a:r>
              <a:rPr lang="en-US" dirty="0"/>
              <a:t>Paying for your Solar System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D05E661-9473-5E78-F424-D410A1A72C05}"/>
                  </a:ext>
                </a:extLst>
              </p:cNvPr>
              <p:cNvSpPr>
                <a:spLocks noGrp="1"/>
              </p:cNvSpPr>
              <p:nvPr>
                <p:ph idx="1"/>
              </p:nvPr>
            </p:nvSpPr>
            <p:spPr>
              <a:xfrm>
                <a:off x="677333" y="1500326"/>
                <a:ext cx="8706363" cy="4541037"/>
              </a:xfrm>
            </p:spPr>
            <p:txBody>
              <a:bodyPr>
                <a:normAutofit fontScale="92500"/>
              </a:bodyPr>
              <a:lstStyle/>
              <a:p>
                <a:r>
                  <a:rPr lang="en-US" dirty="0"/>
                  <a:t>Typically arrays are priced in $/W installed. You should never take into account a tax credit, rebate or discount before calculating your price.</a:t>
                </a:r>
              </a:p>
              <a:p>
                <a:r>
                  <a:rPr lang="en-US" dirty="0"/>
                  <a:t>Be sure to consider price when comparing proposals.</a:t>
                </a:r>
              </a:p>
              <a:p>
                <a:r>
                  <a:rPr lang="en-US" dirty="0"/>
                  <a:t>Price per watt in the Lansing area is typically around $3/W. Larger commercial arrays should be able to achieve a cheaper price due to economies of scale.</a:t>
                </a:r>
              </a:p>
              <a:p>
                <a14:m>
                  <m:oMath xmlns:m="http://schemas.openxmlformats.org/officeDocument/2006/math">
                    <m:r>
                      <a:rPr lang="en-US" b="0" i="1" smtClean="0">
                        <a:latin typeface="Cambria Math" panose="02040503050406030204" pitchFamily="18" charset="0"/>
                      </a:rPr>
                      <m:t>𝑝𝑟𝑖𝑐𝑒</m:t>
                    </m:r>
                    <m:r>
                      <a:rPr lang="en-US" b="0" i="1" smtClean="0">
                        <a:latin typeface="Cambria Math" panose="02040503050406030204" pitchFamily="18" charset="0"/>
                      </a:rPr>
                      <m:t> </m:t>
                    </m:r>
                    <m:r>
                      <a:rPr lang="en-US" b="0" i="1" smtClean="0">
                        <a:latin typeface="Cambria Math" panose="02040503050406030204" pitchFamily="18" charset="0"/>
                      </a:rPr>
                      <m:t>𝑝𝑒𝑟</m:t>
                    </m:r>
                    <m:r>
                      <a:rPr lang="en-US" b="0" i="1" smtClean="0">
                        <a:latin typeface="Cambria Math" panose="02040503050406030204" pitchFamily="18" charset="0"/>
                      </a:rPr>
                      <m:t> </m:t>
                    </m:r>
                    <m:r>
                      <a:rPr lang="en-US" b="0" i="1" smtClean="0">
                        <a:latin typeface="Cambria Math" panose="02040503050406030204" pitchFamily="18" charset="0"/>
                      </a:rPr>
                      <m:t>𝑤𝑎𝑡𝑡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𝑑𝑜𝑙𝑙𝑎𝑟𝑠</m:t>
                        </m:r>
                        <m:r>
                          <a:rPr lang="en-US" b="0" i="1" smtClean="0">
                            <a:latin typeface="Cambria Math" panose="02040503050406030204" pitchFamily="18" charset="0"/>
                          </a:rPr>
                          <m:t> </m:t>
                        </m:r>
                        <m:r>
                          <a:rPr lang="en-US" b="0" i="1" smtClean="0">
                            <a:latin typeface="Cambria Math" panose="02040503050406030204" pitchFamily="18" charset="0"/>
                          </a:rPr>
                          <m:t>𝑠𝑝𝑒𝑛𝑡</m:t>
                        </m:r>
                        <m:r>
                          <a:rPr lang="en-US" b="0" i="1" smtClean="0">
                            <a:latin typeface="Cambria Math" panose="02040503050406030204" pitchFamily="18" charset="0"/>
                          </a:rPr>
                          <m:t> </m:t>
                        </m:r>
                        <m:r>
                          <a:rPr lang="en-US" b="0" i="1" smtClean="0">
                            <a:latin typeface="Cambria Math" panose="02040503050406030204" pitchFamily="18" charset="0"/>
                          </a:rPr>
                          <m:t>𝑜𝑛</m:t>
                        </m:r>
                        <m:r>
                          <a:rPr lang="en-US" b="0" i="1" smtClean="0">
                            <a:latin typeface="Cambria Math" panose="02040503050406030204" pitchFamily="18" charset="0"/>
                          </a:rPr>
                          <m:t> </m:t>
                        </m:r>
                        <m:r>
                          <a:rPr lang="en-US" b="0" i="1" smtClean="0">
                            <a:latin typeface="Cambria Math" panose="02040503050406030204" pitchFamily="18" charset="0"/>
                          </a:rPr>
                          <m:t>𝑎𝑟𝑟𝑎𝑦</m:t>
                        </m:r>
                      </m:num>
                      <m:den>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𝑤𝑎𝑡𝑡𝑠</m:t>
                        </m:r>
                        <m:r>
                          <a:rPr lang="en-US" b="0" i="1" smtClean="0">
                            <a:latin typeface="Cambria Math" panose="02040503050406030204" pitchFamily="18" charset="0"/>
                          </a:rPr>
                          <m:t> </m:t>
                        </m:r>
                        <m:r>
                          <a:rPr lang="en-US" b="0" i="1" smtClean="0">
                            <a:latin typeface="Cambria Math" panose="02040503050406030204" pitchFamily="18" charset="0"/>
                          </a:rPr>
                          <m:t>𝑖𝑛𝑠𝑡𝑎𝑙𝑙𝑒𝑑</m:t>
                        </m:r>
                      </m:den>
                    </m:f>
                  </m:oMath>
                </a14:m>
                <a:endParaRPr lang="en-US" dirty="0"/>
              </a:p>
              <a:p>
                <a:r>
                  <a:rPr lang="en-US" dirty="0"/>
                  <a:t>There are financing options available for solar arrays. Michigan Saves is non-profit option for all kinds of energy efficiency and solar upgrades.</a:t>
                </a:r>
              </a:p>
              <a:p>
                <a:r>
                  <a:rPr lang="en-US" dirty="0"/>
                  <a:t>Beware of financing options with very high annual percentage rates (APRs), or “no money down” offers.</a:t>
                </a:r>
              </a:p>
              <a:p>
                <a:r>
                  <a:rPr lang="en-US" dirty="0"/>
                  <a:t>Leased or third party owned solar systems are not eligible for federal tax credits.</a:t>
                </a:r>
              </a:p>
              <a:p>
                <a:r>
                  <a:rPr lang="en-US" dirty="0"/>
                  <a:t>There is a solar tax credit available – please visit this </a:t>
                </a:r>
                <a:r>
                  <a:rPr lang="en-US" dirty="0">
                    <a:hlinkClick r:id="rId3"/>
                  </a:rPr>
                  <a:t>link to the department of energy website</a:t>
                </a:r>
                <a:r>
                  <a:rPr lang="en-US" dirty="0"/>
                  <a:t>. </a:t>
                </a:r>
                <a:r>
                  <a:rPr lang="en-US" b="1" dirty="0"/>
                  <a:t>This credit will no longer be available starting January 1</a:t>
                </a:r>
                <a:r>
                  <a:rPr lang="en-US" b="1" baseline="30000" dirty="0"/>
                  <a:t>st</a:t>
                </a:r>
                <a:r>
                  <a:rPr lang="en-US" b="1" dirty="0"/>
                  <a:t> 2026</a:t>
                </a:r>
              </a:p>
            </p:txBody>
          </p:sp>
        </mc:Choice>
        <mc:Fallback>
          <p:sp>
            <p:nvSpPr>
              <p:cNvPr id="3" name="Content Placeholder 2">
                <a:extLst>
                  <a:ext uri="{FF2B5EF4-FFF2-40B4-BE49-F238E27FC236}">
                    <a16:creationId xmlns:a16="http://schemas.microsoft.com/office/drawing/2014/main" id="{4D05E661-9473-5E78-F424-D410A1A72C05}"/>
                  </a:ext>
                </a:extLst>
              </p:cNvPr>
              <p:cNvSpPr>
                <a:spLocks noGrp="1" noRot="1" noChangeAspect="1" noMove="1" noResize="1" noEditPoints="1" noAdjustHandles="1" noChangeArrowheads="1" noChangeShapeType="1" noTextEdit="1"/>
              </p:cNvSpPr>
              <p:nvPr>
                <p:ph idx="1"/>
              </p:nvPr>
            </p:nvSpPr>
            <p:spPr>
              <a:xfrm>
                <a:off x="677333" y="1500326"/>
                <a:ext cx="8706363" cy="4541037"/>
              </a:xfrm>
              <a:blipFill>
                <a:blip r:embed="rId4"/>
                <a:stretch>
                  <a:fillRect l="-70" t="-403" b="-805"/>
                </a:stretch>
              </a:blipFill>
            </p:spPr>
            <p:txBody>
              <a:bodyPr/>
              <a:lstStyle/>
              <a:p>
                <a:r>
                  <a:rPr lang="en-US">
                    <a:noFill/>
                  </a:rPr>
                  <a:t> </a:t>
                </a:r>
              </a:p>
            </p:txBody>
          </p:sp>
        </mc:Fallback>
      </mc:AlternateContent>
    </p:spTree>
    <p:extLst>
      <p:ext uri="{BB962C8B-B14F-4D97-AF65-F5344CB8AC3E}">
        <p14:creationId xmlns:p14="http://schemas.microsoft.com/office/powerpoint/2010/main" val="4113585603"/>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F1C51-2328-2324-50B3-71EA98CEA23B}"/>
              </a:ext>
            </a:extLst>
          </p:cNvPr>
          <p:cNvSpPr>
            <a:spLocks noGrp="1"/>
          </p:cNvSpPr>
          <p:nvPr>
            <p:ph type="title"/>
          </p:nvPr>
        </p:nvSpPr>
        <p:spPr>
          <a:xfrm>
            <a:off x="677334" y="439918"/>
            <a:ext cx="8596668" cy="1320800"/>
          </a:xfrm>
        </p:spPr>
        <p:txBody>
          <a:bodyPr/>
          <a:lstStyle/>
          <a:p>
            <a:pPr algn="ctr"/>
            <a:r>
              <a:rPr lang="en-US" dirty="0"/>
              <a:t>Additional Items to Consider</a:t>
            </a:r>
          </a:p>
        </p:txBody>
      </p:sp>
      <p:sp>
        <p:nvSpPr>
          <p:cNvPr id="3" name="Content Placeholder 2">
            <a:extLst>
              <a:ext uri="{FF2B5EF4-FFF2-40B4-BE49-F238E27FC236}">
                <a16:creationId xmlns:a16="http://schemas.microsoft.com/office/drawing/2014/main" id="{0650B032-1B18-09BD-3C4E-53A013FFD2AE}"/>
              </a:ext>
            </a:extLst>
          </p:cNvPr>
          <p:cNvSpPr>
            <a:spLocks noGrp="1"/>
          </p:cNvSpPr>
          <p:nvPr>
            <p:ph idx="1"/>
          </p:nvPr>
        </p:nvSpPr>
        <p:spPr>
          <a:xfrm>
            <a:off x="677333" y="1404595"/>
            <a:ext cx="8919153" cy="5326144"/>
          </a:xfrm>
        </p:spPr>
        <p:txBody>
          <a:bodyPr>
            <a:normAutofit/>
          </a:bodyPr>
          <a:lstStyle/>
          <a:p>
            <a:r>
              <a:rPr lang="en-US" dirty="0"/>
              <a:t>Warranty – What is the initial warranty on the panels/inverters? If it is below 20 years, consider higher quality panels. For inverters the average warranty lifespan is only 10 years. Consider budgeting to replace your inverter after 10 years.</a:t>
            </a:r>
          </a:p>
          <a:p>
            <a:r>
              <a:rPr lang="en-US" dirty="0"/>
              <a:t>Extended Manufacturer Warranty – Does the panel manufacturer offer a warranty for you to buy after the panels’ initial warranty expires?</a:t>
            </a:r>
          </a:p>
          <a:p>
            <a:r>
              <a:rPr lang="en-US" dirty="0"/>
              <a:t>Performance at 25 years – What percentage efficiency does the manufacturer expect the panels to perform at after 25 years? If it is below 80%, consider looking at higher quality panels.</a:t>
            </a:r>
          </a:p>
          <a:p>
            <a:r>
              <a:rPr lang="en-US" dirty="0"/>
              <a:t>Transferability – If you buy a home with these panels already installed, do you get the new warranty? Some manufacturers will automatically transfer the warranty to a new owner, while others make you jump through hoops. Some do not offer it at all.</a:t>
            </a:r>
          </a:p>
          <a:p>
            <a:r>
              <a:rPr lang="en-US" dirty="0"/>
              <a:t>Company lifespan – Is the manufacturer of the solar panels you are purchasing a reputable company? Have they been in business for longer than 5 years? What kind of reviews do their panels or inverters have online?</a:t>
            </a:r>
          </a:p>
          <a:p>
            <a:endParaRPr lang="en-US" dirty="0"/>
          </a:p>
        </p:txBody>
      </p:sp>
    </p:spTree>
    <p:extLst>
      <p:ext uri="{BB962C8B-B14F-4D97-AF65-F5344CB8AC3E}">
        <p14:creationId xmlns:p14="http://schemas.microsoft.com/office/powerpoint/2010/main" val="294657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47DF6-C010-F723-9BE5-E20F6182F220}"/>
              </a:ext>
            </a:extLst>
          </p:cNvPr>
          <p:cNvSpPr>
            <a:spLocks noGrp="1"/>
          </p:cNvSpPr>
          <p:nvPr>
            <p:ph type="title"/>
          </p:nvPr>
        </p:nvSpPr>
        <p:spPr/>
        <p:txBody>
          <a:bodyPr/>
          <a:lstStyle/>
          <a:p>
            <a:pPr algn="ctr"/>
            <a:r>
              <a:rPr lang="en-US" dirty="0"/>
              <a:t>BWL Solar Services</a:t>
            </a:r>
          </a:p>
        </p:txBody>
      </p:sp>
      <p:graphicFrame>
        <p:nvGraphicFramePr>
          <p:cNvPr id="6" name="Table 6">
            <a:extLst>
              <a:ext uri="{FF2B5EF4-FFF2-40B4-BE49-F238E27FC236}">
                <a16:creationId xmlns:a16="http://schemas.microsoft.com/office/drawing/2014/main" id="{A3D199DA-F4A5-1EC2-ED46-06282935D2DD}"/>
              </a:ext>
            </a:extLst>
          </p:cNvPr>
          <p:cNvGraphicFramePr>
            <a:graphicFrameLocks noGrp="1"/>
          </p:cNvGraphicFramePr>
          <p:nvPr>
            <p:ph idx="1"/>
            <p:extLst>
              <p:ext uri="{D42A27DB-BD31-4B8C-83A1-F6EECF244321}">
                <p14:modId xmlns:p14="http://schemas.microsoft.com/office/powerpoint/2010/main" val="3880271617"/>
              </p:ext>
            </p:extLst>
          </p:nvPr>
        </p:nvGraphicFramePr>
        <p:xfrm>
          <a:off x="677862" y="2160587"/>
          <a:ext cx="3772839" cy="3388043"/>
        </p:xfrm>
        <a:graphic>
          <a:graphicData uri="http://schemas.openxmlformats.org/drawingml/2006/table">
            <a:tbl>
              <a:tblPr firstRow="1" bandRow="1">
                <a:tableStyleId>{5C22544A-7EE6-4342-B048-85BDC9FD1C3A}</a:tableStyleId>
              </a:tblPr>
              <a:tblGrid>
                <a:gridCol w="3772839">
                  <a:extLst>
                    <a:ext uri="{9D8B030D-6E8A-4147-A177-3AD203B41FA5}">
                      <a16:colId xmlns:a16="http://schemas.microsoft.com/office/drawing/2014/main" val="477942706"/>
                    </a:ext>
                  </a:extLst>
                </a:gridCol>
              </a:tblGrid>
              <a:tr h="553403">
                <a:tc>
                  <a:txBody>
                    <a:bodyPr/>
                    <a:lstStyle/>
                    <a:p>
                      <a:pPr algn="ctr"/>
                      <a:r>
                        <a:rPr lang="en-US" dirty="0"/>
                        <a:t>Services offered by BWL</a:t>
                      </a:r>
                    </a:p>
                  </a:txBody>
                  <a:tcPr/>
                </a:tc>
                <a:extLst>
                  <a:ext uri="{0D108BD9-81ED-4DB2-BD59-A6C34878D82A}">
                    <a16:rowId xmlns:a16="http://schemas.microsoft.com/office/drawing/2014/main" val="2422872519"/>
                  </a:ext>
                </a:extLst>
              </a:tr>
              <a:tr h="553403">
                <a:tc>
                  <a:txBody>
                    <a:bodyPr/>
                    <a:lstStyle/>
                    <a:p>
                      <a:pPr algn="ctr"/>
                      <a:r>
                        <a:rPr lang="en-US" dirty="0"/>
                        <a:t>Provide basic education and guidance for customers thinking about installing solar</a:t>
                      </a:r>
                    </a:p>
                  </a:txBody>
                  <a:tcPr/>
                </a:tc>
                <a:extLst>
                  <a:ext uri="{0D108BD9-81ED-4DB2-BD59-A6C34878D82A}">
                    <a16:rowId xmlns:a16="http://schemas.microsoft.com/office/drawing/2014/main" val="3517354850"/>
                  </a:ext>
                </a:extLst>
              </a:tr>
              <a:tr h="553403">
                <a:tc>
                  <a:txBody>
                    <a:bodyPr/>
                    <a:lstStyle/>
                    <a:p>
                      <a:pPr algn="ctr"/>
                      <a:r>
                        <a:rPr lang="en-US" dirty="0"/>
                        <a:t>Enforce program and interconnection rules</a:t>
                      </a:r>
                    </a:p>
                  </a:txBody>
                  <a:tcPr/>
                </a:tc>
                <a:extLst>
                  <a:ext uri="{0D108BD9-81ED-4DB2-BD59-A6C34878D82A}">
                    <a16:rowId xmlns:a16="http://schemas.microsoft.com/office/drawing/2014/main" val="474723635"/>
                  </a:ext>
                </a:extLst>
              </a:tr>
              <a:tr h="553403">
                <a:tc>
                  <a:txBody>
                    <a:bodyPr/>
                    <a:lstStyle/>
                    <a:p>
                      <a:pPr algn="ctr"/>
                      <a:r>
                        <a:rPr lang="en-US" dirty="0"/>
                        <a:t>Offer rebate and a market-based rate for energy buy-back</a:t>
                      </a:r>
                    </a:p>
                  </a:txBody>
                  <a:tcPr/>
                </a:tc>
                <a:extLst>
                  <a:ext uri="{0D108BD9-81ED-4DB2-BD59-A6C34878D82A}">
                    <a16:rowId xmlns:a16="http://schemas.microsoft.com/office/drawing/2014/main" val="3619971532"/>
                  </a:ext>
                </a:extLst>
              </a:tr>
              <a:tr h="553403">
                <a:tc>
                  <a:txBody>
                    <a:bodyPr/>
                    <a:lstStyle/>
                    <a:p>
                      <a:pPr algn="ctr"/>
                      <a:r>
                        <a:rPr lang="en-US" dirty="0"/>
                        <a:t>Provide a monthly bill for each solar customer</a:t>
                      </a:r>
                    </a:p>
                  </a:txBody>
                  <a:tcPr/>
                </a:tc>
                <a:extLst>
                  <a:ext uri="{0D108BD9-81ED-4DB2-BD59-A6C34878D82A}">
                    <a16:rowId xmlns:a16="http://schemas.microsoft.com/office/drawing/2014/main" val="48011952"/>
                  </a:ext>
                </a:extLst>
              </a:tr>
            </a:tbl>
          </a:graphicData>
        </a:graphic>
      </p:graphicFrame>
      <p:graphicFrame>
        <p:nvGraphicFramePr>
          <p:cNvPr id="7" name="Table 7">
            <a:extLst>
              <a:ext uri="{FF2B5EF4-FFF2-40B4-BE49-F238E27FC236}">
                <a16:creationId xmlns:a16="http://schemas.microsoft.com/office/drawing/2014/main" id="{270DE6EB-1AA2-229B-348E-CD34D413412F}"/>
              </a:ext>
            </a:extLst>
          </p:cNvPr>
          <p:cNvGraphicFramePr>
            <a:graphicFrameLocks noGrp="1"/>
          </p:cNvGraphicFramePr>
          <p:nvPr>
            <p:extLst>
              <p:ext uri="{D42A27DB-BD31-4B8C-83A1-F6EECF244321}">
                <p14:modId xmlns:p14="http://schemas.microsoft.com/office/powerpoint/2010/main" val="1462971429"/>
              </p:ext>
            </p:extLst>
          </p:nvPr>
        </p:nvGraphicFramePr>
        <p:xfrm>
          <a:off x="5251061" y="2160586"/>
          <a:ext cx="3772839" cy="3388045"/>
        </p:xfrm>
        <a:graphic>
          <a:graphicData uri="http://schemas.openxmlformats.org/drawingml/2006/table">
            <a:tbl>
              <a:tblPr firstRow="1" bandRow="1">
                <a:tableStyleId>{93296810-A885-4BE3-A3E7-6D5BEEA58F35}</a:tableStyleId>
              </a:tblPr>
              <a:tblGrid>
                <a:gridCol w="3772839">
                  <a:extLst>
                    <a:ext uri="{9D8B030D-6E8A-4147-A177-3AD203B41FA5}">
                      <a16:colId xmlns:a16="http://schemas.microsoft.com/office/drawing/2014/main" val="2352928880"/>
                    </a:ext>
                  </a:extLst>
                </a:gridCol>
              </a:tblGrid>
              <a:tr h="677609">
                <a:tc>
                  <a:txBody>
                    <a:bodyPr/>
                    <a:lstStyle/>
                    <a:p>
                      <a:pPr algn="ctr"/>
                      <a:r>
                        <a:rPr lang="en-US" dirty="0"/>
                        <a:t>Services not offered by BWL</a:t>
                      </a:r>
                    </a:p>
                  </a:txBody>
                  <a:tcPr/>
                </a:tc>
                <a:extLst>
                  <a:ext uri="{0D108BD9-81ED-4DB2-BD59-A6C34878D82A}">
                    <a16:rowId xmlns:a16="http://schemas.microsoft.com/office/drawing/2014/main" val="2148736211"/>
                  </a:ext>
                </a:extLst>
              </a:tr>
              <a:tr h="677609">
                <a:tc>
                  <a:txBody>
                    <a:bodyPr/>
                    <a:lstStyle/>
                    <a:p>
                      <a:pPr algn="ctr"/>
                      <a:r>
                        <a:rPr lang="en-US" dirty="0"/>
                        <a:t>Install solar systems</a:t>
                      </a:r>
                    </a:p>
                  </a:txBody>
                  <a:tcPr/>
                </a:tc>
                <a:extLst>
                  <a:ext uri="{0D108BD9-81ED-4DB2-BD59-A6C34878D82A}">
                    <a16:rowId xmlns:a16="http://schemas.microsoft.com/office/drawing/2014/main" val="4140100588"/>
                  </a:ext>
                </a:extLst>
              </a:tr>
              <a:tr h="677609">
                <a:tc>
                  <a:txBody>
                    <a:bodyPr/>
                    <a:lstStyle/>
                    <a:p>
                      <a:pPr algn="ctr"/>
                      <a:r>
                        <a:rPr lang="en-US" dirty="0"/>
                        <a:t>Sell solar panels or inverters</a:t>
                      </a:r>
                    </a:p>
                    <a:p>
                      <a:endParaRPr lang="en-US" dirty="0"/>
                    </a:p>
                  </a:txBody>
                  <a:tcPr/>
                </a:tc>
                <a:extLst>
                  <a:ext uri="{0D108BD9-81ED-4DB2-BD59-A6C34878D82A}">
                    <a16:rowId xmlns:a16="http://schemas.microsoft.com/office/drawing/2014/main" val="3130404907"/>
                  </a:ext>
                </a:extLst>
              </a:tr>
              <a:tr h="677609">
                <a:tc>
                  <a:txBody>
                    <a:bodyPr/>
                    <a:lstStyle/>
                    <a:p>
                      <a:pPr algn="ctr"/>
                      <a:r>
                        <a:rPr lang="en-US" dirty="0"/>
                        <a:t>Provide maintenance on solar systems</a:t>
                      </a:r>
                    </a:p>
                  </a:txBody>
                  <a:tcPr/>
                </a:tc>
                <a:extLst>
                  <a:ext uri="{0D108BD9-81ED-4DB2-BD59-A6C34878D82A}">
                    <a16:rowId xmlns:a16="http://schemas.microsoft.com/office/drawing/2014/main" val="2036228046"/>
                  </a:ext>
                </a:extLst>
              </a:tr>
              <a:tr h="677609">
                <a:tc>
                  <a:txBody>
                    <a:bodyPr/>
                    <a:lstStyle/>
                    <a:p>
                      <a:pPr algn="ctr"/>
                      <a:r>
                        <a:rPr lang="en-US" dirty="0"/>
                        <a:t>Activate solar systems</a:t>
                      </a:r>
                    </a:p>
                  </a:txBody>
                  <a:tcPr/>
                </a:tc>
                <a:extLst>
                  <a:ext uri="{0D108BD9-81ED-4DB2-BD59-A6C34878D82A}">
                    <a16:rowId xmlns:a16="http://schemas.microsoft.com/office/drawing/2014/main" val="1384947329"/>
                  </a:ext>
                </a:extLst>
              </a:tr>
            </a:tbl>
          </a:graphicData>
        </a:graphic>
      </p:graphicFrame>
    </p:spTree>
    <p:extLst>
      <p:ext uri="{BB962C8B-B14F-4D97-AF65-F5344CB8AC3E}">
        <p14:creationId xmlns:p14="http://schemas.microsoft.com/office/powerpoint/2010/main" val="3312755210"/>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CB87-7CD5-295A-3414-BC0483ABE54A}"/>
              </a:ext>
            </a:extLst>
          </p:cNvPr>
          <p:cNvSpPr>
            <a:spLocks noGrp="1"/>
          </p:cNvSpPr>
          <p:nvPr>
            <p:ph type="title"/>
          </p:nvPr>
        </p:nvSpPr>
        <p:spPr/>
        <p:txBody>
          <a:bodyPr/>
          <a:lstStyle/>
          <a:p>
            <a:pPr algn="ctr"/>
            <a:r>
              <a:rPr lang="en-US" dirty="0"/>
              <a:t>The solar installation process</a:t>
            </a:r>
          </a:p>
        </p:txBody>
      </p:sp>
      <p:sp>
        <p:nvSpPr>
          <p:cNvPr id="4" name="Rectangle 3">
            <a:extLst>
              <a:ext uri="{FF2B5EF4-FFF2-40B4-BE49-F238E27FC236}">
                <a16:creationId xmlns:a16="http://schemas.microsoft.com/office/drawing/2014/main" id="{FE54F117-BA91-054A-855B-AE37C81FBEB5}"/>
              </a:ext>
            </a:extLst>
          </p:cNvPr>
          <p:cNvSpPr/>
          <p:nvPr/>
        </p:nvSpPr>
        <p:spPr>
          <a:xfrm>
            <a:off x="677334" y="1930399"/>
            <a:ext cx="2024108" cy="1373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CD317C8-E17D-F914-9792-951F7301A27B}"/>
              </a:ext>
            </a:extLst>
          </p:cNvPr>
          <p:cNvSpPr txBox="1"/>
          <p:nvPr/>
        </p:nvSpPr>
        <p:spPr>
          <a:xfrm>
            <a:off x="677334" y="1930400"/>
            <a:ext cx="2128010" cy="1323439"/>
          </a:xfrm>
          <a:prstGeom prst="rect">
            <a:avLst/>
          </a:prstGeom>
          <a:noFill/>
        </p:spPr>
        <p:txBody>
          <a:bodyPr wrap="square" rtlCol="0">
            <a:spAutoFit/>
          </a:bodyPr>
          <a:lstStyle/>
          <a:p>
            <a:r>
              <a:rPr lang="en-US" sz="1600" dirty="0"/>
              <a:t>Step 1 – Make your home as energy efficient as possible, as usage impacts payback for an array.</a:t>
            </a:r>
            <a:endParaRPr lang="en-US" dirty="0"/>
          </a:p>
        </p:txBody>
      </p:sp>
      <p:sp>
        <p:nvSpPr>
          <p:cNvPr id="6" name="Rectangle 5">
            <a:extLst>
              <a:ext uri="{FF2B5EF4-FFF2-40B4-BE49-F238E27FC236}">
                <a16:creationId xmlns:a16="http://schemas.microsoft.com/office/drawing/2014/main" id="{B104C028-C161-8E9D-567E-39A3BC17937A}"/>
              </a:ext>
            </a:extLst>
          </p:cNvPr>
          <p:cNvSpPr/>
          <p:nvPr/>
        </p:nvSpPr>
        <p:spPr>
          <a:xfrm>
            <a:off x="3648722" y="1930399"/>
            <a:ext cx="2024108" cy="1416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CE20BBF-09AC-486D-1452-798905174A13}"/>
              </a:ext>
            </a:extLst>
          </p:cNvPr>
          <p:cNvSpPr txBox="1"/>
          <p:nvPr/>
        </p:nvSpPr>
        <p:spPr>
          <a:xfrm>
            <a:off x="3576121" y="1850682"/>
            <a:ext cx="2206202" cy="1323439"/>
          </a:xfrm>
          <a:prstGeom prst="rect">
            <a:avLst/>
          </a:prstGeom>
          <a:noFill/>
        </p:spPr>
        <p:txBody>
          <a:bodyPr wrap="square" rtlCol="0">
            <a:spAutoFit/>
          </a:bodyPr>
          <a:lstStyle/>
          <a:p>
            <a:r>
              <a:rPr lang="en-US" sz="1600" dirty="0"/>
              <a:t>Step 2 – Take BWL’s solar online education class – (Not required, but highly recommended)</a:t>
            </a:r>
          </a:p>
        </p:txBody>
      </p:sp>
      <p:sp>
        <p:nvSpPr>
          <p:cNvPr id="8" name="Rectangle 7">
            <a:extLst>
              <a:ext uri="{FF2B5EF4-FFF2-40B4-BE49-F238E27FC236}">
                <a16:creationId xmlns:a16="http://schemas.microsoft.com/office/drawing/2014/main" id="{1F2E7C75-FDB4-4943-0096-D78D67D2C365}"/>
              </a:ext>
            </a:extLst>
          </p:cNvPr>
          <p:cNvSpPr/>
          <p:nvPr/>
        </p:nvSpPr>
        <p:spPr>
          <a:xfrm>
            <a:off x="6409678" y="1930400"/>
            <a:ext cx="2086252" cy="1416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96C346D-A992-B64D-E091-F80E27078E7A}"/>
              </a:ext>
            </a:extLst>
          </p:cNvPr>
          <p:cNvSpPr txBox="1"/>
          <p:nvPr/>
        </p:nvSpPr>
        <p:spPr>
          <a:xfrm>
            <a:off x="6378301" y="1869891"/>
            <a:ext cx="2183469" cy="1323439"/>
          </a:xfrm>
          <a:prstGeom prst="rect">
            <a:avLst/>
          </a:prstGeom>
          <a:noFill/>
        </p:spPr>
        <p:txBody>
          <a:bodyPr wrap="square" rtlCol="0">
            <a:spAutoFit/>
          </a:bodyPr>
          <a:lstStyle/>
          <a:p>
            <a:r>
              <a:rPr lang="en-US" sz="1600" dirty="0"/>
              <a:t>Step 3 – Get at least 3 bids from contractors – compare prices and contractor quality</a:t>
            </a:r>
          </a:p>
        </p:txBody>
      </p:sp>
      <p:sp>
        <p:nvSpPr>
          <p:cNvPr id="10" name="Rectangle 9">
            <a:extLst>
              <a:ext uri="{FF2B5EF4-FFF2-40B4-BE49-F238E27FC236}">
                <a16:creationId xmlns:a16="http://schemas.microsoft.com/office/drawing/2014/main" id="{DFC2AC12-C52C-9C48-F1E4-EBF3EEC28E0A}"/>
              </a:ext>
            </a:extLst>
          </p:cNvPr>
          <p:cNvSpPr/>
          <p:nvPr/>
        </p:nvSpPr>
        <p:spPr>
          <a:xfrm>
            <a:off x="677334" y="4128117"/>
            <a:ext cx="2024108"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686AE19-5320-A578-335C-26EBB83F1C93}"/>
              </a:ext>
            </a:extLst>
          </p:cNvPr>
          <p:cNvSpPr txBox="1"/>
          <p:nvPr/>
        </p:nvSpPr>
        <p:spPr>
          <a:xfrm>
            <a:off x="677334" y="4128117"/>
            <a:ext cx="2128010" cy="1323439"/>
          </a:xfrm>
          <a:prstGeom prst="rect">
            <a:avLst/>
          </a:prstGeom>
          <a:noFill/>
        </p:spPr>
        <p:txBody>
          <a:bodyPr wrap="square" rtlCol="0">
            <a:spAutoFit/>
          </a:bodyPr>
          <a:lstStyle/>
          <a:p>
            <a:r>
              <a:rPr lang="en-US" sz="1600" dirty="0"/>
              <a:t>Step 4 – contractor submits documents to BWL, BWL approves application for install </a:t>
            </a:r>
          </a:p>
        </p:txBody>
      </p:sp>
      <p:sp>
        <p:nvSpPr>
          <p:cNvPr id="12" name="Rectangle 11">
            <a:extLst>
              <a:ext uri="{FF2B5EF4-FFF2-40B4-BE49-F238E27FC236}">
                <a16:creationId xmlns:a16="http://schemas.microsoft.com/office/drawing/2014/main" id="{C2332AD9-D84B-20C1-D89E-B30F522A4B49}"/>
              </a:ext>
            </a:extLst>
          </p:cNvPr>
          <p:cNvSpPr/>
          <p:nvPr/>
        </p:nvSpPr>
        <p:spPr>
          <a:xfrm>
            <a:off x="3607498" y="4128117"/>
            <a:ext cx="2065332"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209D6CC-829F-AD11-273F-49C47C8FE6D6}"/>
              </a:ext>
            </a:extLst>
          </p:cNvPr>
          <p:cNvSpPr txBox="1"/>
          <p:nvPr/>
        </p:nvSpPr>
        <p:spPr>
          <a:xfrm>
            <a:off x="3628110" y="4128117"/>
            <a:ext cx="1982884" cy="1323439"/>
          </a:xfrm>
          <a:prstGeom prst="rect">
            <a:avLst/>
          </a:prstGeom>
          <a:noFill/>
        </p:spPr>
        <p:txBody>
          <a:bodyPr wrap="square" rtlCol="0">
            <a:spAutoFit/>
          </a:bodyPr>
          <a:lstStyle/>
          <a:p>
            <a:r>
              <a:rPr lang="en-US" sz="1600" dirty="0"/>
              <a:t>Step 5 – contractor constructs array, schedules permit inspections with local authorities</a:t>
            </a:r>
          </a:p>
        </p:txBody>
      </p:sp>
      <p:sp>
        <p:nvSpPr>
          <p:cNvPr id="14" name="Rectangle 13">
            <a:extLst>
              <a:ext uri="{FF2B5EF4-FFF2-40B4-BE49-F238E27FC236}">
                <a16:creationId xmlns:a16="http://schemas.microsoft.com/office/drawing/2014/main" id="{4CBD08BE-8235-F164-674F-09E67CE83C45}"/>
              </a:ext>
            </a:extLst>
          </p:cNvPr>
          <p:cNvSpPr/>
          <p:nvPr/>
        </p:nvSpPr>
        <p:spPr>
          <a:xfrm>
            <a:off x="6409678" y="4128117"/>
            <a:ext cx="2086252"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C5C04A8-83AE-C1A1-9945-0395226B8CEB}"/>
              </a:ext>
            </a:extLst>
          </p:cNvPr>
          <p:cNvSpPr txBox="1"/>
          <p:nvPr/>
        </p:nvSpPr>
        <p:spPr>
          <a:xfrm>
            <a:off x="6361070" y="4081951"/>
            <a:ext cx="2183468" cy="1569660"/>
          </a:xfrm>
          <a:prstGeom prst="rect">
            <a:avLst/>
          </a:prstGeom>
          <a:noFill/>
        </p:spPr>
        <p:txBody>
          <a:bodyPr wrap="square" rtlCol="0">
            <a:spAutoFit/>
          </a:bodyPr>
          <a:lstStyle/>
          <a:p>
            <a:r>
              <a:rPr lang="en-US" sz="1600" dirty="0"/>
              <a:t>Step 6 – BWL starts billing, tests disconnect, provides contract, and notice to contractor to energize array.</a:t>
            </a:r>
          </a:p>
        </p:txBody>
      </p:sp>
      <p:cxnSp>
        <p:nvCxnSpPr>
          <p:cNvPr id="17" name="Straight Arrow Connector 16">
            <a:extLst>
              <a:ext uri="{FF2B5EF4-FFF2-40B4-BE49-F238E27FC236}">
                <a16:creationId xmlns:a16="http://schemas.microsoft.com/office/drawing/2014/main" id="{5DED62ED-B2D2-0503-0A36-13C5D55FC644}"/>
              </a:ext>
            </a:extLst>
          </p:cNvPr>
          <p:cNvCxnSpPr>
            <a:cxnSpLocks/>
            <a:stCxn id="5" idx="3"/>
          </p:cNvCxnSpPr>
          <p:nvPr/>
        </p:nvCxnSpPr>
        <p:spPr>
          <a:xfrm flipV="1">
            <a:off x="2805344" y="2592119"/>
            <a:ext cx="64807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15FEA0F-BE3A-8DF6-C1C3-7F152AA0E119}"/>
              </a:ext>
            </a:extLst>
          </p:cNvPr>
          <p:cNvCxnSpPr>
            <a:cxnSpLocks/>
          </p:cNvCxnSpPr>
          <p:nvPr/>
        </p:nvCxnSpPr>
        <p:spPr>
          <a:xfrm>
            <a:off x="5782323" y="2635512"/>
            <a:ext cx="5787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A198B6A-6746-016A-65BD-E6D08E7D37DF}"/>
              </a:ext>
            </a:extLst>
          </p:cNvPr>
          <p:cNvCxnSpPr>
            <a:stCxn id="8" idx="2"/>
            <a:endCxn id="11" idx="0"/>
          </p:cNvCxnSpPr>
          <p:nvPr/>
        </p:nvCxnSpPr>
        <p:spPr>
          <a:xfrm flipH="1">
            <a:off x="1741339" y="3347218"/>
            <a:ext cx="5711465" cy="780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B1C775A-86D2-C71D-4A33-FDF173418DF1}"/>
              </a:ext>
            </a:extLst>
          </p:cNvPr>
          <p:cNvCxnSpPr>
            <a:cxnSpLocks/>
            <a:stCxn id="11" idx="3"/>
          </p:cNvCxnSpPr>
          <p:nvPr/>
        </p:nvCxnSpPr>
        <p:spPr>
          <a:xfrm>
            <a:off x="2805344" y="4789837"/>
            <a:ext cx="6480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2B7F776-5E1E-B44D-9B98-45333F93272D}"/>
              </a:ext>
            </a:extLst>
          </p:cNvPr>
          <p:cNvCxnSpPr>
            <a:cxnSpLocks/>
          </p:cNvCxnSpPr>
          <p:nvPr/>
        </p:nvCxnSpPr>
        <p:spPr>
          <a:xfrm>
            <a:off x="5839317" y="4866781"/>
            <a:ext cx="5133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452071"/>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A568-B80C-801F-3377-0D09112B7E4E}"/>
              </a:ext>
            </a:extLst>
          </p:cNvPr>
          <p:cNvSpPr>
            <a:spLocks noGrp="1"/>
          </p:cNvSpPr>
          <p:nvPr>
            <p:ph type="title"/>
          </p:nvPr>
        </p:nvSpPr>
        <p:spPr>
          <a:xfrm>
            <a:off x="677334" y="440924"/>
            <a:ext cx="8596668" cy="1320800"/>
          </a:xfrm>
        </p:spPr>
        <p:txBody>
          <a:bodyPr/>
          <a:lstStyle/>
          <a:p>
            <a:pPr algn="ctr"/>
            <a:r>
              <a:rPr lang="en-US" dirty="0"/>
              <a:t>BWL Billing For Solar Systems</a:t>
            </a:r>
          </a:p>
        </p:txBody>
      </p:sp>
      <p:sp>
        <p:nvSpPr>
          <p:cNvPr id="3" name="Content Placeholder 2">
            <a:extLst>
              <a:ext uri="{FF2B5EF4-FFF2-40B4-BE49-F238E27FC236}">
                <a16:creationId xmlns:a16="http://schemas.microsoft.com/office/drawing/2014/main" id="{25D144B6-A1B0-208F-F6F5-6D624A0E5612}"/>
              </a:ext>
            </a:extLst>
          </p:cNvPr>
          <p:cNvSpPr>
            <a:spLocks noGrp="1"/>
          </p:cNvSpPr>
          <p:nvPr>
            <p:ph idx="1"/>
          </p:nvPr>
        </p:nvSpPr>
        <p:spPr>
          <a:xfrm>
            <a:off x="677334" y="1482571"/>
            <a:ext cx="8484421" cy="4558791"/>
          </a:xfrm>
        </p:spPr>
        <p:txBody>
          <a:bodyPr>
            <a:normAutofit lnSpcReduction="10000"/>
          </a:bodyPr>
          <a:lstStyle/>
          <a:p>
            <a:r>
              <a:rPr lang="en-US" dirty="0"/>
              <a:t>All customers installing an array will be entered into BWL’s distributed generation (DG) program that pays customers a variable, market rate for energy sent back to BWL.</a:t>
            </a:r>
          </a:p>
          <a:p>
            <a:r>
              <a:rPr lang="en-US" dirty="0"/>
              <a:t>Customers can reduce their bills by using energy from their own solar arrays during the time that the arrays are producing energy- energy sent back to the grid receives the variable, market rate in the form of a bill credit</a:t>
            </a:r>
          </a:p>
          <a:p>
            <a:r>
              <a:rPr lang="en-US" dirty="0"/>
              <a:t>Customers will always send back less energy to BWL’s grid than their array produces overall because their house or building will always</a:t>
            </a:r>
            <a:r>
              <a:rPr lang="en-US" dirty="0">
                <a:solidFill>
                  <a:srgbClr val="FF0000"/>
                </a:solidFill>
              </a:rPr>
              <a:t> </a:t>
            </a:r>
            <a:r>
              <a:rPr lang="en-US" dirty="0"/>
              <a:t>be using some energy that comes from the solar array. </a:t>
            </a:r>
          </a:p>
          <a:p>
            <a:r>
              <a:rPr lang="en-US" dirty="0"/>
              <a:t>Customers who want to perfectly calculate a payback from a solar array would have to have a 100% accurate picture of their own usage and production from their solar array for each hour of the day.</a:t>
            </a:r>
          </a:p>
          <a:p>
            <a:r>
              <a:rPr lang="en-US" dirty="0"/>
              <a:t>The value for energy returned to BWL is set at a fixed rate. This means that customers will be able to expect a certain price per Kilowatt Hour regardless of the time of year.</a:t>
            </a:r>
          </a:p>
        </p:txBody>
      </p:sp>
    </p:spTree>
    <p:extLst>
      <p:ext uri="{BB962C8B-B14F-4D97-AF65-F5344CB8AC3E}">
        <p14:creationId xmlns:p14="http://schemas.microsoft.com/office/powerpoint/2010/main" val="3566385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EA6C-197B-2011-85E0-78CC5B0824D4}"/>
              </a:ext>
            </a:extLst>
          </p:cNvPr>
          <p:cNvSpPr>
            <a:spLocks noGrp="1"/>
          </p:cNvSpPr>
          <p:nvPr>
            <p:ph type="title"/>
          </p:nvPr>
        </p:nvSpPr>
        <p:spPr/>
        <p:txBody>
          <a:bodyPr/>
          <a:lstStyle/>
          <a:p>
            <a:pPr algn="ctr"/>
            <a:r>
              <a:rPr lang="en-US" dirty="0"/>
              <a:t>Distributed Generation Billing Example</a:t>
            </a:r>
            <a:br>
              <a:rPr lang="en-US" dirty="0"/>
            </a:br>
            <a:endParaRPr lang="en-US" dirty="0"/>
          </a:p>
        </p:txBody>
      </p:sp>
      <p:pic>
        <p:nvPicPr>
          <p:cNvPr id="4" name="Picture 3" descr="Graphical user interface, text, application&#10;&#10;AI-generated content may be incorrect.">
            <a:extLst>
              <a:ext uri="{FF2B5EF4-FFF2-40B4-BE49-F238E27FC236}">
                <a16:creationId xmlns:a16="http://schemas.microsoft.com/office/drawing/2014/main" id="{58836FB1-0A88-8474-9190-7F252D455EB1}"/>
              </a:ext>
            </a:extLst>
          </p:cNvPr>
          <p:cNvPicPr>
            <a:picLocks noChangeAspect="1"/>
          </p:cNvPicPr>
          <p:nvPr/>
        </p:nvPicPr>
        <p:blipFill>
          <a:blip r:embed="rId3"/>
          <a:stretch>
            <a:fillRect/>
          </a:stretch>
        </p:blipFill>
        <p:spPr>
          <a:xfrm>
            <a:off x="1254381" y="1561879"/>
            <a:ext cx="7723809" cy="4238095"/>
          </a:xfrm>
          <a:prstGeom prst="rect">
            <a:avLst/>
          </a:prstGeom>
        </p:spPr>
      </p:pic>
    </p:spTree>
    <p:extLst>
      <p:ext uri="{BB962C8B-B14F-4D97-AF65-F5344CB8AC3E}">
        <p14:creationId xmlns:p14="http://schemas.microsoft.com/office/powerpoint/2010/main" val="2705467473"/>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4990C-595F-78A9-D259-3461B41C71A0}"/>
              </a:ext>
            </a:extLst>
          </p:cNvPr>
          <p:cNvSpPr>
            <a:spLocks noGrp="1"/>
          </p:cNvSpPr>
          <p:nvPr>
            <p:ph type="title"/>
          </p:nvPr>
        </p:nvSpPr>
        <p:spPr>
          <a:xfrm>
            <a:off x="677334" y="260809"/>
            <a:ext cx="8596668" cy="1320800"/>
          </a:xfrm>
        </p:spPr>
        <p:txBody>
          <a:bodyPr/>
          <a:lstStyle/>
          <a:p>
            <a:pPr algn="ctr"/>
            <a:r>
              <a:rPr lang="en-US" dirty="0"/>
              <a:t>Market Rate Credit for Distributed Generation</a:t>
            </a:r>
          </a:p>
        </p:txBody>
      </p:sp>
      <p:sp>
        <p:nvSpPr>
          <p:cNvPr id="3" name="Content Placeholder 2">
            <a:extLst>
              <a:ext uri="{FF2B5EF4-FFF2-40B4-BE49-F238E27FC236}">
                <a16:creationId xmlns:a16="http://schemas.microsoft.com/office/drawing/2014/main" id="{8A5D256B-3D12-E49F-DDB7-8FB960344597}"/>
              </a:ext>
            </a:extLst>
          </p:cNvPr>
          <p:cNvSpPr>
            <a:spLocks noGrp="1"/>
          </p:cNvSpPr>
          <p:nvPr>
            <p:ph idx="1"/>
          </p:nvPr>
        </p:nvSpPr>
        <p:spPr>
          <a:xfrm>
            <a:off x="677334" y="1660969"/>
            <a:ext cx="8815458" cy="4777538"/>
          </a:xfrm>
        </p:spPr>
        <p:txBody>
          <a:bodyPr>
            <a:normAutofit lnSpcReduction="10000"/>
          </a:bodyPr>
          <a:lstStyle/>
          <a:p>
            <a:r>
              <a:rPr lang="en-US" dirty="0"/>
              <a:t>BWL will not be offering net metering to arrays activated after 11/01/2022.</a:t>
            </a:r>
          </a:p>
          <a:p>
            <a:r>
              <a:rPr lang="en-US" dirty="0"/>
              <a:t>There are three parts that comprise the total price that BWL will pay its solar customers for the energy they send back to the grid.</a:t>
            </a:r>
          </a:p>
          <a:p>
            <a:pPr lvl="1"/>
            <a:r>
              <a:rPr lang="en-US" dirty="0"/>
              <a:t>Average Cost of Energy: This value was calculated based on the peak average cost of energy between 2021-2023 when customer’s solar panels are most likely to be generating electricity and exporting to the grid. The LMP is equal to the average on-peak (the average price for hours 8-23, Monday through Friday, excluding national holidays) LMP for the billing month (the month you’re being billed for) </a:t>
            </a:r>
          </a:p>
          <a:p>
            <a:pPr lvl="2"/>
            <a:r>
              <a:rPr lang="en-US" dirty="0"/>
              <a:t>This value will be $0.050/kWh</a:t>
            </a:r>
          </a:p>
          <a:p>
            <a:pPr lvl="1"/>
            <a:r>
              <a:rPr lang="en-US" dirty="0"/>
              <a:t>Capacity Credit Average: This value is calculated by importing the per-kWh value for a capacity credit from the Midcontinent Independent System Operator (MISO) for 2021-2023.</a:t>
            </a:r>
          </a:p>
          <a:p>
            <a:pPr lvl="2"/>
            <a:r>
              <a:rPr lang="en-US" dirty="0"/>
              <a:t>This value will be $0.012/kWh</a:t>
            </a:r>
          </a:p>
          <a:p>
            <a:pPr lvl="1"/>
            <a:r>
              <a:rPr lang="en-US" dirty="0"/>
              <a:t>Optional Renewable Energy Credit Purchase – BWL will buy the official renewable attributes for your system and enter them in the State of Michigan database to use your solar system to achieve our sustainability goals. </a:t>
            </a:r>
          </a:p>
          <a:p>
            <a:pPr lvl="2"/>
            <a:r>
              <a:rPr lang="en-US" dirty="0"/>
              <a:t>BWL will pay $0.013/kWh for customers who choose to sell their RECs back to BWL.</a:t>
            </a:r>
          </a:p>
          <a:p>
            <a:endParaRPr lang="en-US" dirty="0"/>
          </a:p>
        </p:txBody>
      </p:sp>
    </p:spTree>
    <p:extLst>
      <p:ext uri="{BB962C8B-B14F-4D97-AF65-F5344CB8AC3E}">
        <p14:creationId xmlns:p14="http://schemas.microsoft.com/office/powerpoint/2010/main" val="833792833"/>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20DA-9E34-73EC-DBC4-A123FF32CBDF}"/>
              </a:ext>
            </a:extLst>
          </p:cNvPr>
          <p:cNvSpPr>
            <a:spLocks noGrp="1"/>
          </p:cNvSpPr>
          <p:nvPr>
            <p:ph type="title"/>
          </p:nvPr>
        </p:nvSpPr>
        <p:spPr/>
        <p:txBody>
          <a:bodyPr/>
          <a:lstStyle/>
          <a:p>
            <a:pPr algn="ctr"/>
            <a:r>
              <a:rPr lang="en-US" dirty="0"/>
              <a:t>Solar Production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091AA9-8A31-CA2D-80B9-731740DEA204}"/>
                  </a:ext>
                </a:extLst>
              </p:cNvPr>
              <p:cNvSpPr>
                <a:spLocks noGrp="1"/>
              </p:cNvSpPr>
              <p:nvPr>
                <p:ph idx="1"/>
              </p:nvPr>
            </p:nvSpPr>
            <p:spPr>
              <a:xfrm>
                <a:off x="677334" y="1604505"/>
                <a:ext cx="3930177" cy="4643895"/>
              </a:xfrm>
            </p:spPr>
            <p:txBody>
              <a:bodyPr/>
              <a:lstStyle/>
              <a:p>
                <a14:m>
                  <m:oMath xmlns:m="http://schemas.openxmlformats.org/officeDocument/2006/math">
                    <m:r>
                      <a:rPr lang="en-US" b="0" i="1" smtClean="0">
                        <a:latin typeface="Cambria Math" panose="02040503050406030204" pitchFamily="18" charset="0"/>
                      </a:rPr>
                      <m:t>𝐸𝑠𝑡𝑖𝑚𝑎𝑡𝑒𝑑</m:t>
                    </m:r>
                    <m:r>
                      <a:rPr lang="en-US" b="0" i="1" smtClean="0">
                        <a:latin typeface="Cambria Math" panose="02040503050406030204" pitchFamily="18" charset="0"/>
                      </a:rPr>
                      <m:t> </m:t>
                    </m:r>
                    <m:r>
                      <a:rPr lang="en-US" b="0" i="1" smtClean="0">
                        <a:latin typeface="Cambria Math" panose="02040503050406030204" pitchFamily="18" charset="0"/>
                      </a:rPr>
                      <m:t>𝑎𝑛𝑛𝑢𝑎𝑙</m:t>
                    </m:r>
                    <m:r>
                      <a:rPr lang="en-US" b="0" i="1" smtClean="0">
                        <a:latin typeface="Cambria Math" panose="02040503050406030204" pitchFamily="18" charset="0"/>
                      </a:rPr>
                      <m:t> </m:t>
                    </m:r>
                    <m:r>
                      <a:rPr lang="en-US" b="0" i="1" smtClean="0">
                        <a:latin typeface="Cambria Math" panose="02040503050406030204" pitchFamily="18" charset="0"/>
                      </a:rPr>
                      <m:t>𝑝𝑟𝑜𝑑𝑢𝑐𝑡𝑖𝑜𝑛</m:t>
                    </m:r>
                    <m:r>
                      <a:rPr lang="en-US" b="0" i="1" smtClean="0">
                        <a:latin typeface="Cambria Math" panose="02040503050406030204" pitchFamily="18" charset="0"/>
                      </a:rPr>
                      <m:t>=8760 </m:t>
                    </m:r>
                    <m:d>
                      <m:dPr>
                        <m:ctrlPr>
                          <a:rPr lang="en-US" b="0" i="1" smtClean="0">
                            <a:latin typeface="Cambria Math" panose="02040503050406030204" pitchFamily="18" charset="0"/>
                          </a:rPr>
                        </m:ctrlPr>
                      </m:dPr>
                      <m:e>
                        <m:r>
                          <a:rPr lang="en-US" b="0" i="1" smtClean="0">
                            <a:latin typeface="Cambria Math" panose="02040503050406030204" pitchFamily="18" charset="0"/>
                          </a:rPr>
                          <m:t>h𝑜𝑢𝑟𝑠</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𝑦𝑒𝑎𝑟</m:t>
                        </m:r>
                      </m:e>
                    </m:d>
                    <m:r>
                      <a:rPr lang="en-US" b="0" i="1" smtClean="0">
                        <a:latin typeface="Cambria Math" panose="02040503050406030204" pitchFamily="18" charset="0"/>
                      </a:rPr>
                      <m:t>∗</m:t>
                    </m:r>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𝑘𝑊</m:t>
                    </m:r>
                    <m:r>
                      <a:rPr lang="en-US" b="0" i="1" smtClean="0">
                        <a:latin typeface="Cambria Math" panose="02040503050406030204" pitchFamily="18" charset="0"/>
                      </a:rPr>
                      <m:t> </m:t>
                    </m:r>
                    <m:r>
                      <a:rPr lang="en-US" b="0" i="1" smtClean="0">
                        <a:latin typeface="Cambria Math" panose="02040503050406030204" pitchFamily="18" charset="0"/>
                      </a:rPr>
                      <m:t>𝑖𝑛𝑠𝑡𝑎𝑙𝑙𝑒𝑑</m:t>
                    </m:r>
                    <m:r>
                      <a:rPr lang="en-US" b="0" i="1" smtClean="0">
                        <a:latin typeface="Cambria Math" panose="02040503050406030204" pitchFamily="18" charset="0"/>
                      </a:rPr>
                      <m:t> ∗0.17 </m:t>
                    </m:r>
                    <m:d>
                      <m:dPr>
                        <m:ctrlPr>
                          <a:rPr lang="en-US" b="0" i="1" smtClean="0">
                            <a:latin typeface="Cambria Math" panose="02040503050406030204" pitchFamily="18" charset="0"/>
                          </a:rPr>
                        </m:ctrlPr>
                      </m:dPr>
                      <m:e>
                        <m:r>
                          <a:rPr lang="en-US" b="0" i="1" smtClean="0">
                            <a:latin typeface="Cambria Math" panose="02040503050406030204" pitchFamily="18" charset="0"/>
                          </a:rPr>
                          <m:t>17% </m:t>
                        </m:r>
                        <m:r>
                          <a:rPr lang="en-US" b="0" i="1" smtClean="0">
                            <a:latin typeface="Cambria Math" panose="02040503050406030204" pitchFamily="18" charset="0"/>
                          </a:rPr>
                          <m:t>𝐶𝑎𝑝𝑎𝑐𝑖𝑡𝑦</m:t>
                        </m:r>
                        <m:r>
                          <a:rPr lang="en-US" b="0" i="1" smtClean="0">
                            <a:latin typeface="Cambria Math" panose="02040503050406030204" pitchFamily="18" charset="0"/>
                          </a:rPr>
                          <m:t> </m:t>
                        </m:r>
                        <m:r>
                          <a:rPr lang="en-US" b="0" i="1" smtClean="0">
                            <a:latin typeface="Cambria Math" panose="02040503050406030204" pitchFamily="18" charset="0"/>
                          </a:rPr>
                          <m:t>𝑓𝑎𝑐𝑡𝑜𝑟</m:t>
                        </m:r>
                      </m:e>
                    </m:d>
                  </m:oMath>
                </a14:m>
                <a:endParaRPr lang="en-US" b="0" dirty="0"/>
              </a:p>
              <a:p>
                <a:r>
                  <a:rPr lang="en-US" dirty="0"/>
                  <a:t>Note that production for solar from November – February is negligible.</a:t>
                </a:r>
              </a:p>
              <a:p>
                <a:r>
                  <a:rPr lang="en-US" dirty="0"/>
                  <a:t>Actual production in March may be higher than actual production in May.</a:t>
                </a:r>
              </a:p>
              <a:p>
                <a:r>
                  <a:rPr lang="en-US" dirty="0"/>
                  <a:t>As previously noted, the amount of energy sent back to BWL will be different than the total generated from the solar array.</a:t>
                </a:r>
              </a:p>
              <a:p>
                <a:endParaRPr lang="en-US" dirty="0"/>
              </a:p>
            </p:txBody>
          </p:sp>
        </mc:Choice>
        <mc:Fallback xmlns="">
          <p:sp>
            <p:nvSpPr>
              <p:cNvPr id="3" name="Content Placeholder 2">
                <a:extLst>
                  <a:ext uri="{FF2B5EF4-FFF2-40B4-BE49-F238E27FC236}">
                    <a16:creationId xmlns:a16="http://schemas.microsoft.com/office/drawing/2014/main" id="{A0091AA9-8A31-CA2D-80B9-731740DEA204}"/>
                  </a:ext>
                </a:extLst>
              </p:cNvPr>
              <p:cNvSpPr>
                <a:spLocks noGrp="1" noRot="1" noChangeAspect="1" noMove="1" noResize="1" noEditPoints="1" noAdjustHandles="1" noChangeArrowheads="1" noChangeShapeType="1" noTextEdit="1"/>
              </p:cNvSpPr>
              <p:nvPr>
                <p:ph idx="1"/>
              </p:nvPr>
            </p:nvSpPr>
            <p:spPr>
              <a:xfrm>
                <a:off x="677334" y="1604505"/>
                <a:ext cx="3930177" cy="4643895"/>
              </a:xfrm>
              <a:blipFill>
                <a:blip r:embed="rId3"/>
                <a:stretch>
                  <a:fillRect l="-310" r="-2326"/>
                </a:stretch>
              </a:blipFill>
            </p:spPr>
            <p:txBody>
              <a:bodyPr/>
              <a:lstStyle/>
              <a:p>
                <a:r>
                  <a:rPr lang="en-US">
                    <a:noFill/>
                  </a:rPr>
                  <a:t> </a:t>
                </a:r>
              </a:p>
            </p:txBody>
          </p:sp>
        </mc:Fallback>
      </mc:AlternateContent>
      <p:graphicFrame>
        <p:nvGraphicFramePr>
          <p:cNvPr id="6" name="Chart 5">
            <a:extLst>
              <a:ext uri="{FF2B5EF4-FFF2-40B4-BE49-F238E27FC236}">
                <a16:creationId xmlns:a16="http://schemas.microsoft.com/office/drawing/2014/main" id="{EE810DF1-3E53-38FF-9471-4EAF99D507F1}"/>
              </a:ext>
            </a:extLst>
          </p:cNvPr>
          <p:cNvGraphicFramePr/>
          <p:nvPr>
            <p:extLst>
              <p:ext uri="{D42A27DB-BD31-4B8C-83A1-F6EECF244321}">
                <p14:modId xmlns:p14="http://schemas.microsoft.com/office/powerpoint/2010/main" val="3468010705"/>
              </p:ext>
            </p:extLst>
          </p:nvPr>
        </p:nvGraphicFramePr>
        <p:xfrm>
          <a:off x="5388745" y="1604505"/>
          <a:ext cx="4531557" cy="41109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54561578"/>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1D702-C56F-5403-5199-5835D1F0688B}"/>
              </a:ext>
            </a:extLst>
          </p:cNvPr>
          <p:cNvSpPr>
            <a:spLocks noGrp="1"/>
          </p:cNvSpPr>
          <p:nvPr>
            <p:ph type="title"/>
          </p:nvPr>
        </p:nvSpPr>
        <p:spPr/>
        <p:txBody>
          <a:bodyPr/>
          <a:lstStyle/>
          <a:p>
            <a:pPr algn="ctr"/>
            <a:r>
              <a:rPr lang="en-US" dirty="0"/>
              <a:t>Solar</a:t>
            </a:r>
            <a:r>
              <a:rPr lang="en-US" dirty="0">
                <a:solidFill>
                  <a:srgbClr val="FF0000"/>
                </a:solidFill>
              </a:rPr>
              <a:t> </a:t>
            </a:r>
            <a:r>
              <a:rPr lang="en-US" dirty="0"/>
              <a:t>Maintenance</a:t>
            </a:r>
          </a:p>
        </p:txBody>
      </p:sp>
      <p:sp>
        <p:nvSpPr>
          <p:cNvPr id="3" name="Content Placeholder 2">
            <a:extLst>
              <a:ext uri="{FF2B5EF4-FFF2-40B4-BE49-F238E27FC236}">
                <a16:creationId xmlns:a16="http://schemas.microsoft.com/office/drawing/2014/main" id="{5A38ADBD-72CA-4CC0-4348-DDAAF7EA7177}"/>
              </a:ext>
            </a:extLst>
          </p:cNvPr>
          <p:cNvSpPr>
            <a:spLocks noGrp="1"/>
          </p:cNvSpPr>
          <p:nvPr>
            <p:ph idx="1"/>
          </p:nvPr>
        </p:nvSpPr>
        <p:spPr>
          <a:xfrm>
            <a:off x="677334" y="1482571"/>
            <a:ext cx="8596668" cy="4558792"/>
          </a:xfrm>
        </p:spPr>
        <p:txBody>
          <a:bodyPr>
            <a:normAutofit/>
          </a:bodyPr>
          <a:lstStyle/>
          <a:p>
            <a:r>
              <a:rPr lang="en-US" b="1" dirty="0">
                <a:solidFill>
                  <a:schemeClr val="tx1"/>
                </a:solidFill>
              </a:rPr>
              <a:t>Parallel Operating Agreements </a:t>
            </a:r>
            <a:r>
              <a:rPr lang="en-US" dirty="0"/>
              <a:t>– Your parallel operating agreement is a legally binding document that you agree to with BWL. Please print and save a copy of the agreement.</a:t>
            </a:r>
          </a:p>
          <a:p>
            <a:r>
              <a:rPr lang="en-US" b="1" u="sng" dirty="0"/>
              <a:t>Tree Trimming </a:t>
            </a:r>
            <a:r>
              <a:rPr lang="en-US" dirty="0"/>
              <a:t>– Be sure to trim back any trees that might shade your solar array.</a:t>
            </a:r>
          </a:p>
          <a:p>
            <a:r>
              <a:rPr lang="en-US" b="1" u="sng" dirty="0"/>
              <a:t>Snow</a:t>
            </a:r>
            <a:r>
              <a:rPr lang="en-US" dirty="0"/>
              <a:t> – Snow reduces solar production to zero. Most panels will self heat even in cold weather when the sun shines. Be careful when trying to remove snow from rooftop systems as a mass of falling snow likely contains ice as well</a:t>
            </a:r>
            <a:r>
              <a:rPr lang="en-US" dirty="0">
                <a:solidFill>
                  <a:srgbClr val="FF0000"/>
                </a:solidFill>
              </a:rPr>
              <a:t>,</a:t>
            </a:r>
            <a:r>
              <a:rPr lang="en-US" dirty="0"/>
              <a:t> and can cause serious injury if striking someone when it is removed.</a:t>
            </a:r>
          </a:p>
          <a:p>
            <a:r>
              <a:rPr lang="en-US" b="1" u="sng" dirty="0"/>
              <a:t>Monitoring</a:t>
            </a:r>
            <a:r>
              <a:rPr lang="en-US" dirty="0"/>
              <a:t> – most contractors provide a monitoring software to track production from your solar array. Be sure they install </a:t>
            </a:r>
            <a:r>
              <a:rPr lang="en-US" dirty="0" err="1"/>
              <a:t>it,and</a:t>
            </a:r>
            <a:r>
              <a:rPr lang="en-US" dirty="0"/>
              <a:t> be sure to check your system’s production from time to time to verify it is producing energy.</a:t>
            </a:r>
          </a:p>
          <a:p>
            <a:r>
              <a:rPr lang="en-US" b="1" u="sng" dirty="0"/>
              <a:t>Wiring</a:t>
            </a:r>
            <a:r>
              <a:rPr lang="en-US" dirty="0"/>
              <a:t> – be sure to inspect your system’s wiring from time to time. Squirrels and birds are a major nuisance to electrical systems in Michigan.</a:t>
            </a:r>
          </a:p>
        </p:txBody>
      </p:sp>
    </p:spTree>
    <p:extLst>
      <p:ext uri="{BB962C8B-B14F-4D97-AF65-F5344CB8AC3E}">
        <p14:creationId xmlns:p14="http://schemas.microsoft.com/office/powerpoint/2010/main" val="299253454"/>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2B7F-E847-4D8D-AD0D-1E521EB0DF7F}"/>
              </a:ext>
            </a:extLst>
          </p:cNvPr>
          <p:cNvSpPr>
            <a:spLocks noGrp="1"/>
          </p:cNvSpPr>
          <p:nvPr>
            <p:ph type="title"/>
          </p:nvPr>
        </p:nvSpPr>
        <p:spPr/>
        <p:txBody>
          <a:bodyPr/>
          <a:lstStyle/>
          <a:p>
            <a:r>
              <a:rPr lang="en-US" dirty="0"/>
              <a:t>Overview</a:t>
            </a:r>
            <a:br>
              <a:rPr lang="en-US" dirty="0"/>
            </a:br>
            <a:r>
              <a:rPr lang="en-US" dirty="0"/>
              <a:t>	</a:t>
            </a:r>
          </a:p>
        </p:txBody>
      </p:sp>
      <p:sp>
        <p:nvSpPr>
          <p:cNvPr id="3" name="Content Placeholder 2">
            <a:extLst>
              <a:ext uri="{FF2B5EF4-FFF2-40B4-BE49-F238E27FC236}">
                <a16:creationId xmlns:a16="http://schemas.microsoft.com/office/drawing/2014/main" id="{EE9B4D6F-7065-4E2A-A983-AB581F15AB54}"/>
              </a:ext>
            </a:extLst>
          </p:cNvPr>
          <p:cNvSpPr>
            <a:spLocks noGrp="1"/>
          </p:cNvSpPr>
          <p:nvPr>
            <p:ph idx="1"/>
          </p:nvPr>
        </p:nvSpPr>
        <p:spPr>
          <a:xfrm>
            <a:off x="677334" y="1385094"/>
            <a:ext cx="8596668" cy="4087811"/>
          </a:xfrm>
        </p:spPr>
        <p:txBody>
          <a:bodyPr>
            <a:normAutofit/>
          </a:bodyPr>
          <a:lstStyle/>
          <a:p>
            <a:endParaRPr lang="en-US" dirty="0"/>
          </a:p>
          <a:p>
            <a:r>
              <a:rPr lang="en-US" sz="2800" dirty="0"/>
              <a:t>Solar Basics</a:t>
            </a:r>
          </a:p>
          <a:p>
            <a:r>
              <a:rPr lang="en-US" sz="2800" dirty="0"/>
              <a:t>Shopping for solar arrays</a:t>
            </a:r>
          </a:p>
          <a:p>
            <a:r>
              <a:rPr lang="en-US" sz="2800" dirty="0"/>
              <a:t>The solar experience – utility billing and maintenance</a:t>
            </a:r>
          </a:p>
          <a:p>
            <a:r>
              <a:rPr lang="en-US" sz="2800" dirty="0"/>
              <a:t>Summary and additional resources</a:t>
            </a:r>
          </a:p>
          <a:p>
            <a:pPr marL="0" indent="0">
              <a:buNone/>
            </a:pPr>
            <a:endParaRPr lang="en-US" dirty="0"/>
          </a:p>
        </p:txBody>
      </p:sp>
    </p:spTree>
    <p:extLst>
      <p:ext uri="{BB962C8B-B14F-4D97-AF65-F5344CB8AC3E}">
        <p14:creationId xmlns:p14="http://schemas.microsoft.com/office/powerpoint/2010/main" val="2372991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D30D-1C95-88DA-DC59-E7E24F9EDA5F}"/>
              </a:ext>
            </a:extLst>
          </p:cNvPr>
          <p:cNvSpPr>
            <a:spLocks noGrp="1"/>
          </p:cNvSpPr>
          <p:nvPr>
            <p:ph type="title"/>
          </p:nvPr>
        </p:nvSpPr>
        <p:spPr/>
        <p:txBody>
          <a:bodyPr/>
          <a:lstStyle/>
          <a:p>
            <a:pPr algn="ctr"/>
            <a:r>
              <a:rPr lang="en-US" dirty="0"/>
              <a:t>Summary and Important Notes</a:t>
            </a:r>
            <a:br>
              <a:rPr lang="en-US" dirty="0"/>
            </a:br>
            <a:endParaRPr lang="en-US" dirty="0"/>
          </a:p>
        </p:txBody>
      </p:sp>
      <p:sp>
        <p:nvSpPr>
          <p:cNvPr id="3" name="Content Placeholder 2">
            <a:extLst>
              <a:ext uri="{FF2B5EF4-FFF2-40B4-BE49-F238E27FC236}">
                <a16:creationId xmlns:a16="http://schemas.microsoft.com/office/drawing/2014/main" id="{3D2493D1-8C63-075F-6283-08FF55274050}"/>
              </a:ext>
            </a:extLst>
          </p:cNvPr>
          <p:cNvSpPr>
            <a:spLocks noGrp="1"/>
          </p:cNvSpPr>
          <p:nvPr>
            <p:ph idx="1"/>
          </p:nvPr>
        </p:nvSpPr>
        <p:spPr>
          <a:xfrm>
            <a:off x="677334" y="1615737"/>
            <a:ext cx="8596668" cy="4425626"/>
          </a:xfrm>
        </p:spPr>
        <p:txBody>
          <a:bodyPr/>
          <a:lstStyle/>
          <a:p>
            <a:r>
              <a:rPr lang="en-US" dirty="0"/>
              <a:t>Please be sure to get at least three bids from licensed contractors or electricians before signing a contract or financing agreement.</a:t>
            </a:r>
          </a:p>
          <a:p>
            <a:r>
              <a:rPr lang="en-US" dirty="0"/>
              <a:t>Make sure the roof of your home or property is not shaded and is un-obstructed to the southern sky.</a:t>
            </a:r>
          </a:p>
          <a:p>
            <a:r>
              <a:rPr lang="en-US" dirty="0"/>
              <a:t>Ask about warranties and on-going maintenance needs for the equipment you are purchasing.</a:t>
            </a:r>
          </a:p>
          <a:p>
            <a:r>
              <a:rPr lang="en-US" dirty="0"/>
              <a:t>Be aware you still need to pay BWL for your electric bill.</a:t>
            </a:r>
          </a:p>
          <a:p>
            <a:r>
              <a:rPr lang="en-US" dirty="0"/>
              <a:t>Be aware that you will still use electricity from BWL during the 83% of the hours of the year that your array won’t be producing energy.</a:t>
            </a:r>
          </a:p>
          <a:p>
            <a:r>
              <a:rPr lang="en-US" dirty="0"/>
              <a:t>Be aware that if you have water, sewer, steam or chilled water service with BWL that you will still be responsible for those utility costs.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01612898"/>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A703-1507-E8E2-7450-EF8F3621AF85}"/>
              </a:ext>
            </a:extLst>
          </p:cNvPr>
          <p:cNvSpPr>
            <a:spLocks noGrp="1"/>
          </p:cNvSpPr>
          <p:nvPr>
            <p:ph type="title"/>
          </p:nvPr>
        </p:nvSpPr>
        <p:spPr/>
        <p:txBody>
          <a:bodyPr/>
          <a:lstStyle/>
          <a:p>
            <a:pPr algn="ctr"/>
            <a:r>
              <a:rPr lang="en-US" dirty="0"/>
              <a:t>Next Steps</a:t>
            </a:r>
          </a:p>
        </p:txBody>
      </p:sp>
      <p:sp>
        <p:nvSpPr>
          <p:cNvPr id="3" name="Content Placeholder 2">
            <a:extLst>
              <a:ext uri="{FF2B5EF4-FFF2-40B4-BE49-F238E27FC236}">
                <a16:creationId xmlns:a16="http://schemas.microsoft.com/office/drawing/2014/main" id="{40D567C8-8E0A-CD00-78FD-61E18B7FAA19}"/>
              </a:ext>
            </a:extLst>
          </p:cNvPr>
          <p:cNvSpPr>
            <a:spLocks noGrp="1"/>
          </p:cNvSpPr>
          <p:nvPr>
            <p:ph idx="1"/>
          </p:nvPr>
        </p:nvSpPr>
        <p:spPr>
          <a:xfrm>
            <a:off x="677334" y="1464816"/>
            <a:ext cx="8596668" cy="4576547"/>
          </a:xfrm>
        </p:spPr>
        <p:txBody>
          <a:bodyPr>
            <a:normAutofit fontScale="92500" lnSpcReduction="20000"/>
          </a:bodyPr>
          <a:lstStyle/>
          <a:p>
            <a:r>
              <a:rPr lang="en-US" sz="2000" dirty="0"/>
              <a:t>Test your knowledge by completing the online quiz associated with this educational material on BWL’s website </a:t>
            </a:r>
          </a:p>
          <a:p>
            <a:pPr lvl="1"/>
            <a:r>
              <a:rPr lang="en-US" sz="1800" dirty="0">
                <a:hlinkClick r:id="rId2"/>
              </a:rPr>
              <a:t>https://www.lbwl.com/installsolar</a:t>
            </a:r>
            <a:r>
              <a:rPr lang="en-US" sz="1800" dirty="0"/>
              <a:t> - link to solar quiz</a:t>
            </a:r>
          </a:p>
          <a:p>
            <a:r>
              <a:rPr lang="en-US" sz="2000" dirty="0"/>
              <a:t>Select a contractor who you wish to work with for your solar installation. They will fill out the interconnection application for you which will be reviewed by BWL.</a:t>
            </a:r>
          </a:p>
          <a:p>
            <a:r>
              <a:rPr lang="en-US" sz="2000" dirty="0"/>
              <a:t>Once the project has been given approval for interconnection, you can proceed with the installation.</a:t>
            </a:r>
          </a:p>
          <a:p>
            <a:r>
              <a:rPr lang="en-US" sz="2000" dirty="0"/>
              <a:t>Once the installation is complete, have your contractor schedule a code inspection with the local government inspector.</a:t>
            </a:r>
          </a:p>
          <a:p>
            <a:r>
              <a:rPr lang="en-US" sz="2000" dirty="0"/>
              <a:t>The contractor will submit inspection information to BWL, which will initiate your meter swap and enroll you in our Distributed Generation program.</a:t>
            </a:r>
          </a:p>
          <a:p>
            <a:r>
              <a:rPr lang="en-US" sz="2000" dirty="0"/>
              <a:t>Once the above meter and rate change is completed, you will receive an agreement from BWL. Once signed, the process is complete, and you will have permission to operate your solar system. </a:t>
            </a:r>
          </a:p>
          <a:p>
            <a:endParaRPr lang="en-US" dirty="0"/>
          </a:p>
          <a:p>
            <a:endParaRPr lang="en-US" dirty="0"/>
          </a:p>
        </p:txBody>
      </p:sp>
    </p:spTree>
    <p:extLst>
      <p:ext uri="{BB962C8B-B14F-4D97-AF65-F5344CB8AC3E}">
        <p14:creationId xmlns:p14="http://schemas.microsoft.com/office/powerpoint/2010/main" val="379990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FFAC-9B5B-3E63-4172-2395476E3DBF}"/>
              </a:ext>
            </a:extLst>
          </p:cNvPr>
          <p:cNvSpPr>
            <a:spLocks noGrp="1"/>
          </p:cNvSpPr>
          <p:nvPr>
            <p:ph type="title"/>
          </p:nvPr>
        </p:nvSpPr>
        <p:spPr/>
        <p:txBody>
          <a:bodyPr/>
          <a:lstStyle/>
          <a:p>
            <a:r>
              <a:rPr lang="en-US" dirty="0"/>
              <a:t>BWL’s commitment to sustainability</a:t>
            </a:r>
          </a:p>
        </p:txBody>
      </p:sp>
      <p:sp>
        <p:nvSpPr>
          <p:cNvPr id="3" name="Content Placeholder 2">
            <a:extLst>
              <a:ext uri="{FF2B5EF4-FFF2-40B4-BE49-F238E27FC236}">
                <a16:creationId xmlns:a16="http://schemas.microsoft.com/office/drawing/2014/main" id="{9F1CC295-301E-CD94-11B7-00F919ABBC04}"/>
              </a:ext>
            </a:extLst>
          </p:cNvPr>
          <p:cNvSpPr>
            <a:spLocks noGrp="1"/>
          </p:cNvSpPr>
          <p:nvPr>
            <p:ph idx="1"/>
          </p:nvPr>
        </p:nvSpPr>
        <p:spPr>
          <a:xfrm>
            <a:off x="677334" y="1597981"/>
            <a:ext cx="8596668" cy="4989250"/>
          </a:xfrm>
        </p:spPr>
        <p:txBody>
          <a:bodyPr>
            <a:normAutofit lnSpcReduction="10000"/>
          </a:bodyPr>
          <a:lstStyle/>
          <a:p>
            <a:r>
              <a:rPr lang="en-US" dirty="0"/>
              <a:t>Energy Efficiency</a:t>
            </a:r>
          </a:p>
          <a:p>
            <a:pPr lvl="1"/>
            <a:r>
              <a:rPr lang="en-US" dirty="0"/>
              <a:t>BWL strongly recommends making a home as efficient as possible before installing solar. We offer energy efficiency programs to assist customers with upgrades of lighting and appliances that can reduce the size of the solar array you need overall – </a:t>
            </a:r>
            <a:r>
              <a:rPr lang="en-US" dirty="0">
                <a:hlinkClick r:id="rId3"/>
              </a:rPr>
              <a:t>link to energy efficiency programs</a:t>
            </a:r>
            <a:r>
              <a:rPr lang="en-US" dirty="0"/>
              <a:t>.</a:t>
            </a:r>
          </a:p>
          <a:p>
            <a:r>
              <a:rPr lang="en-US" dirty="0"/>
              <a:t>Solar Rebate</a:t>
            </a:r>
          </a:p>
          <a:p>
            <a:pPr lvl="1"/>
            <a:r>
              <a:rPr lang="en-US" dirty="0"/>
              <a:t>After you install your array and have received permission to operate in writing from BWL, be sure to apply for BWL’s solar rebate – </a:t>
            </a:r>
            <a:r>
              <a:rPr lang="en-US" dirty="0">
                <a:hlinkClick r:id="rId4"/>
              </a:rPr>
              <a:t>link to solar rebate form</a:t>
            </a:r>
            <a:r>
              <a:rPr lang="en-US" dirty="0"/>
              <a:t>.</a:t>
            </a:r>
          </a:p>
          <a:p>
            <a:r>
              <a:rPr lang="en-US" dirty="0"/>
              <a:t>Electric Vehicles</a:t>
            </a:r>
          </a:p>
          <a:p>
            <a:pPr lvl="1"/>
            <a:r>
              <a:rPr lang="en-US" dirty="0"/>
              <a:t>BWL also offers a rebate and time of use rate for those who have purchased an electric vehicle. For more information on incentives and to find a list of local installers for level 2 chargers, </a:t>
            </a:r>
            <a:r>
              <a:rPr lang="en-US" dirty="0">
                <a:hlinkClick r:id="rId5"/>
              </a:rPr>
              <a:t>visit our Plug-in EV webpage</a:t>
            </a:r>
            <a:r>
              <a:rPr lang="en-US" dirty="0"/>
              <a:t>.</a:t>
            </a:r>
          </a:p>
          <a:p>
            <a:r>
              <a:rPr lang="en-US" dirty="0"/>
              <a:t>GreenWise Renewable Energy Purchasing</a:t>
            </a:r>
          </a:p>
          <a:p>
            <a:pPr lvl="1"/>
            <a:r>
              <a:rPr lang="en-US" dirty="0"/>
              <a:t>If you discover that installing solar at your home or business isn’t quite right for you, BWL offers customers the chance to source their energy directly from Michigan-based renewable energy sources. For more information, </a:t>
            </a:r>
            <a:r>
              <a:rPr lang="en-US" dirty="0">
                <a:hlinkClick r:id="rId6"/>
              </a:rPr>
              <a:t>visit our GreenWise webpage</a:t>
            </a:r>
            <a:r>
              <a:rPr lang="en-US" dirty="0"/>
              <a:t>.</a:t>
            </a:r>
          </a:p>
        </p:txBody>
      </p:sp>
    </p:spTree>
    <p:extLst>
      <p:ext uri="{BB962C8B-B14F-4D97-AF65-F5344CB8AC3E}">
        <p14:creationId xmlns:p14="http://schemas.microsoft.com/office/powerpoint/2010/main" val="1461985899"/>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B994-AD3C-E8E0-87CB-A974B89DDC21}"/>
              </a:ext>
            </a:extLst>
          </p:cNvPr>
          <p:cNvSpPr>
            <a:spLocks noGrp="1"/>
          </p:cNvSpPr>
          <p:nvPr>
            <p:ph type="title"/>
          </p:nvPr>
        </p:nvSpPr>
        <p:spPr/>
        <p:txBody>
          <a:bodyPr/>
          <a:lstStyle/>
          <a:p>
            <a:pPr algn="ctr"/>
            <a:r>
              <a:rPr lang="en-US" dirty="0"/>
              <a:t>Solar Basics - Definitions</a:t>
            </a:r>
          </a:p>
        </p:txBody>
      </p:sp>
      <p:sp>
        <p:nvSpPr>
          <p:cNvPr id="3" name="Content Placeholder 2">
            <a:extLst>
              <a:ext uri="{FF2B5EF4-FFF2-40B4-BE49-F238E27FC236}">
                <a16:creationId xmlns:a16="http://schemas.microsoft.com/office/drawing/2014/main" id="{160F9D97-112C-FF22-0996-2B7D24876D3B}"/>
              </a:ext>
            </a:extLst>
          </p:cNvPr>
          <p:cNvSpPr>
            <a:spLocks noGrp="1"/>
          </p:cNvSpPr>
          <p:nvPr>
            <p:ph idx="1"/>
          </p:nvPr>
        </p:nvSpPr>
        <p:spPr>
          <a:xfrm>
            <a:off x="677334" y="1677880"/>
            <a:ext cx="8724118" cy="4758431"/>
          </a:xfrm>
        </p:spPr>
        <p:txBody>
          <a:bodyPr>
            <a:normAutofit/>
          </a:bodyPr>
          <a:lstStyle/>
          <a:p>
            <a:r>
              <a:rPr lang="en-US" b="1" u="sng" dirty="0">
                <a:solidFill>
                  <a:schemeClr val="tx1"/>
                </a:solidFill>
              </a:rPr>
              <a:t>Kilowatt hour </a:t>
            </a:r>
            <a:r>
              <a:rPr lang="en-US" dirty="0"/>
              <a:t>– The unit used by BWL to bill residential customers, a kilowatt hour is equal to 1000 watts in one hour. </a:t>
            </a:r>
          </a:p>
          <a:p>
            <a:r>
              <a:rPr lang="en-US" b="1" u="sng" dirty="0">
                <a:solidFill>
                  <a:schemeClr val="tx1"/>
                </a:solidFill>
              </a:rPr>
              <a:t>Kilowatt</a:t>
            </a:r>
            <a:r>
              <a:rPr lang="en-US" dirty="0"/>
              <a:t> – a standard unit of power. Most appliances are rated in watts. For example, an LED lightbulb might have a wattage of 6W (six watts). The lightbulb would use 6Wh, or 0.006 kWh if used for 60 minutes. A 1000W window AC unit would use 1 kWh if used for 60 minutes.</a:t>
            </a:r>
          </a:p>
          <a:p>
            <a:pPr lvl="1"/>
            <a:r>
              <a:rPr lang="en-US" dirty="0"/>
              <a:t>Solar arrays are rated in Kilowatts. Each panel’s individual wattage is added together for a DC kilowatt value, while inverters or microinverters have an AC kilowatt value.</a:t>
            </a:r>
          </a:p>
          <a:p>
            <a:r>
              <a:rPr lang="en-US" b="1" u="sng" dirty="0"/>
              <a:t>Panel/Module</a:t>
            </a:r>
            <a:r>
              <a:rPr lang="en-US" dirty="0"/>
              <a:t> – typically made of silicon, panels are the part of an array that actually create the energy in any array. A module is a panel with integrated wiring.</a:t>
            </a:r>
          </a:p>
          <a:p>
            <a:r>
              <a:rPr lang="en-US" b="1" u="sng" dirty="0"/>
              <a:t>Inverter</a:t>
            </a:r>
            <a:r>
              <a:rPr lang="en-US" dirty="0"/>
              <a:t> – the electrical component of a solar array that converts the DC energy produced by the panels into AC energy that can be used in your home or sent back to BWL’s grid.</a:t>
            </a:r>
          </a:p>
          <a:p>
            <a:endParaRPr lang="en-US" dirty="0"/>
          </a:p>
          <a:p>
            <a:endParaRPr lang="en-US" dirty="0"/>
          </a:p>
        </p:txBody>
      </p:sp>
    </p:spTree>
    <p:extLst>
      <p:ext uri="{BB962C8B-B14F-4D97-AF65-F5344CB8AC3E}">
        <p14:creationId xmlns:p14="http://schemas.microsoft.com/office/powerpoint/2010/main" val="1382265336"/>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8DDD-00C7-6D57-3858-904293E8A398}"/>
              </a:ext>
            </a:extLst>
          </p:cNvPr>
          <p:cNvSpPr>
            <a:spLocks noGrp="1"/>
          </p:cNvSpPr>
          <p:nvPr>
            <p:ph type="title"/>
          </p:nvPr>
        </p:nvSpPr>
        <p:spPr/>
        <p:txBody>
          <a:bodyPr/>
          <a:lstStyle/>
          <a:p>
            <a:pPr algn="ctr"/>
            <a:r>
              <a:rPr lang="en-US" dirty="0"/>
              <a:t>Solar Basics – Items to Consider</a:t>
            </a:r>
          </a:p>
        </p:txBody>
      </p:sp>
      <p:sp>
        <p:nvSpPr>
          <p:cNvPr id="3" name="Content Placeholder 2">
            <a:extLst>
              <a:ext uri="{FF2B5EF4-FFF2-40B4-BE49-F238E27FC236}">
                <a16:creationId xmlns:a16="http://schemas.microsoft.com/office/drawing/2014/main" id="{B77CF38B-A57D-3160-1F1B-81260FCEAE54}"/>
              </a:ext>
            </a:extLst>
          </p:cNvPr>
          <p:cNvSpPr>
            <a:spLocks noGrp="1"/>
          </p:cNvSpPr>
          <p:nvPr>
            <p:ph idx="1"/>
          </p:nvPr>
        </p:nvSpPr>
        <p:spPr>
          <a:xfrm>
            <a:off x="677334" y="1367160"/>
            <a:ext cx="8596668" cy="5212543"/>
          </a:xfrm>
        </p:spPr>
        <p:txBody>
          <a:bodyPr>
            <a:normAutofit fontScale="92500" lnSpcReduction="10000"/>
          </a:bodyPr>
          <a:lstStyle/>
          <a:p>
            <a:r>
              <a:rPr lang="en-US" dirty="0">
                <a:solidFill>
                  <a:schemeClr val="tx1"/>
                </a:solidFill>
              </a:rPr>
              <a:t>Solar panels are often installed on a roof, though customers with available land may opt to install them on ground mounts.</a:t>
            </a:r>
          </a:p>
          <a:p>
            <a:r>
              <a:rPr lang="en-US" dirty="0">
                <a:solidFill>
                  <a:schemeClr val="tx1"/>
                </a:solidFill>
              </a:rPr>
              <a:t>Solar panels are rated to last 20-30 years. Customers should make sure their roof is also rated to last that long. Removing solar panels in order to do a roof replacement is a very costly ordeal and something that is not offered by many solar installers or roofing contractors.</a:t>
            </a:r>
          </a:p>
          <a:p>
            <a:r>
              <a:rPr lang="en-US" dirty="0">
                <a:solidFill>
                  <a:schemeClr val="tx1"/>
                </a:solidFill>
              </a:rPr>
              <a:t>Inverter lifespan is one of the biggest questions regarding solar systems to date. Be sure to ask your contractor what the estimated lifespan of the inverter you are planning to install is. It is possible you will have to pay to replace an inverter before your panels’ lifespan is over.</a:t>
            </a:r>
          </a:p>
          <a:p>
            <a:r>
              <a:rPr lang="en-US" dirty="0">
                <a:solidFill>
                  <a:schemeClr val="tx1"/>
                </a:solidFill>
              </a:rPr>
              <a:t>Solar arrays provide energy to the home and the grid by connecting to the home’s existing electrical service panel. Some customers may need to upgrade their existing electrical panels before a solar array can be successfully connected, which is an additional cost.</a:t>
            </a:r>
          </a:p>
          <a:p>
            <a:r>
              <a:rPr lang="en-US" dirty="0">
                <a:solidFill>
                  <a:schemeClr val="tx1"/>
                </a:solidFill>
              </a:rPr>
              <a:t>Solar arrays work when the sun shines on the panels. If panels are shaded by trees, neighboring buildings, clouds or snow, they will not function or will function less efficiently. Shading reports should be included in every bid for work, and homes that have low Total Solar Resource Factors (TSRFs) should reconsider installing an array.</a:t>
            </a:r>
          </a:p>
        </p:txBody>
      </p:sp>
    </p:spTree>
    <p:extLst>
      <p:ext uri="{BB962C8B-B14F-4D97-AF65-F5344CB8AC3E}">
        <p14:creationId xmlns:p14="http://schemas.microsoft.com/office/powerpoint/2010/main" val="223736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9ABC-910B-E987-E86B-016E3637768F}"/>
              </a:ext>
            </a:extLst>
          </p:cNvPr>
          <p:cNvSpPr>
            <a:spLocks noGrp="1"/>
          </p:cNvSpPr>
          <p:nvPr>
            <p:ph type="title"/>
          </p:nvPr>
        </p:nvSpPr>
        <p:spPr/>
        <p:txBody>
          <a:bodyPr/>
          <a:lstStyle/>
          <a:p>
            <a:pPr algn="ctr"/>
            <a:r>
              <a:rPr lang="en-US" dirty="0"/>
              <a:t>Solar Basics – Geography of Michigan</a:t>
            </a:r>
          </a:p>
        </p:txBody>
      </p:sp>
      <p:sp>
        <p:nvSpPr>
          <p:cNvPr id="3" name="Content Placeholder 2">
            <a:extLst>
              <a:ext uri="{FF2B5EF4-FFF2-40B4-BE49-F238E27FC236}">
                <a16:creationId xmlns:a16="http://schemas.microsoft.com/office/drawing/2014/main" id="{8D11599F-26D1-CA42-95C3-9111A9191A14}"/>
              </a:ext>
            </a:extLst>
          </p:cNvPr>
          <p:cNvSpPr>
            <a:spLocks noGrp="1"/>
          </p:cNvSpPr>
          <p:nvPr>
            <p:ph idx="1"/>
          </p:nvPr>
        </p:nvSpPr>
        <p:spPr>
          <a:xfrm>
            <a:off x="677333" y="1560992"/>
            <a:ext cx="8697485" cy="4687408"/>
          </a:xfrm>
        </p:spPr>
        <p:txBody>
          <a:bodyPr>
            <a:normAutofit/>
          </a:bodyPr>
          <a:lstStyle/>
          <a:p>
            <a:r>
              <a:rPr lang="en-US" dirty="0"/>
              <a:t>According to the Energy Information Agency, a typical capacity factor for a solar array in Michigan is 17%. This means that of all 8760 hours in a year, a solar array will be producing 17% of the time, or about 1500 hours in a year. At all other times, customers will be drawing energy from BWL’s electric grid.</a:t>
            </a:r>
          </a:p>
          <a:p>
            <a:r>
              <a:rPr lang="en-US" dirty="0"/>
              <a:t>Because Michigan is in the northern hemisphere, the sun always shines in the southern part of the sky. This means that panels installed on the northern side of a tilted roof will only produce about 60% of the energy as the same panels installed on the southern side of the same tilted roof would.</a:t>
            </a:r>
          </a:p>
          <a:p>
            <a:pPr lvl="1"/>
            <a:r>
              <a:rPr lang="en-US" b="1" u="sng" dirty="0">
                <a:solidFill>
                  <a:schemeClr val="tx1"/>
                </a:solidFill>
              </a:rPr>
              <a:t>Any proposal that includes panels on the north side of the roof should be questioned thoroughly before signing a contract with that contractor.</a:t>
            </a:r>
          </a:p>
          <a:p>
            <a:r>
              <a:rPr lang="en-US" dirty="0"/>
              <a:t>Panels installed on the eastern or western side of a tilted roof will produce about 90% of a panel installed on the south side of the same tilted roof.</a:t>
            </a:r>
          </a:p>
          <a:p>
            <a:r>
              <a:rPr lang="en-US" dirty="0"/>
              <a:t>Panels covered by snow in the winter have the ability self-shed snow, though this requires a bit of sun to do. Panels covered by snow will produce no energy.</a:t>
            </a:r>
          </a:p>
        </p:txBody>
      </p:sp>
    </p:spTree>
    <p:extLst>
      <p:ext uri="{BB962C8B-B14F-4D97-AF65-F5344CB8AC3E}">
        <p14:creationId xmlns:p14="http://schemas.microsoft.com/office/powerpoint/2010/main" val="3621658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827F5-4A30-787C-1D4D-553CEDC61FB7}"/>
              </a:ext>
            </a:extLst>
          </p:cNvPr>
          <p:cNvSpPr>
            <a:spLocks noGrp="1"/>
          </p:cNvSpPr>
          <p:nvPr>
            <p:ph type="title"/>
          </p:nvPr>
        </p:nvSpPr>
        <p:spPr>
          <a:xfrm>
            <a:off x="1087881" y="193082"/>
            <a:ext cx="8596668" cy="1089652"/>
          </a:xfrm>
        </p:spPr>
        <p:txBody>
          <a:bodyPr>
            <a:normAutofit fontScale="90000"/>
          </a:bodyPr>
          <a:lstStyle/>
          <a:p>
            <a:pPr algn="ctr"/>
            <a:r>
              <a:rPr lang="en-US" dirty="0"/>
              <a:t>Solar arrays installed in Michigan receive less sunlight than arrays installed in most other states</a:t>
            </a:r>
          </a:p>
        </p:txBody>
      </p:sp>
      <p:pic>
        <p:nvPicPr>
          <p:cNvPr id="1026" name="Picture 2">
            <a:extLst>
              <a:ext uri="{FF2B5EF4-FFF2-40B4-BE49-F238E27FC236}">
                <a16:creationId xmlns:a16="http://schemas.microsoft.com/office/drawing/2014/main" id="{77C1BE39-3DFF-B3A8-3499-DF1C5F1AB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882" y="1682144"/>
            <a:ext cx="8596667" cy="517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137476"/>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C206-46AE-3110-07AA-4204BE47715F}"/>
              </a:ext>
            </a:extLst>
          </p:cNvPr>
          <p:cNvSpPr>
            <a:spLocks noGrp="1"/>
          </p:cNvSpPr>
          <p:nvPr>
            <p:ph type="title"/>
          </p:nvPr>
        </p:nvSpPr>
        <p:spPr/>
        <p:txBody>
          <a:bodyPr/>
          <a:lstStyle/>
          <a:p>
            <a:pPr algn="ctr"/>
            <a:r>
              <a:rPr lang="en-US" dirty="0"/>
              <a:t>How to Select a Contractor</a:t>
            </a:r>
            <a:br>
              <a:rPr lang="en-US" dirty="0"/>
            </a:br>
            <a:endParaRPr lang="en-US" dirty="0"/>
          </a:p>
        </p:txBody>
      </p:sp>
      <p:sp>
        <p:nvSpPr>
          <p:cNvPr id="3" name="Content Placeholder 2">
            <a:extLst>
              <a:ext uri="{FF2B5EF4-FFF2-40B4-BE49-F238E27FC236}">
                <a16:creationId xmlns:a16="http://schemas.microsoft.com/office/drawing/2014/main" id="{5BDC062F-A174-E62A-AB19-57A4EE928E6B}"/>
              </a:ext>
            </a:extLst>
          </p:cNvPr>
          <p:cNvSpPr>
            <a:spLocks noGrp="1"/>
          </p:cNvSpPr>
          <p:nvPr>
            <p:ph idx="1"/>
          </p:nvPr>
        </p:nvSpPr>
        <p:spPr>
          <a:xfrm>
            <a:off x="677334" y="1651247"/>
            <a:ext cx="8596668" cy="4390115"/>
          </a:xfrm>
        </p:spPr>
        <p:txBody>
          <a:bodyPr/>
          <a:lstStyle/>
          <a:p>
            <a:r>
              <a:rPr lang="en-US" dirty="0">
                <a:hlinkClick r:id="rId2"/>
              </a:rPr>
              <a:t>Link to full PDF document on BWL’s website</a:t>
            </a:r>
            <a:endParaRPr lang="en-US" dirty="0"/>
          </a:p>
          <a:p>
            <a:r>
              <a:rPr lang="en-US" dirty="0"/>
              <a:t>Seek at least three bids from three different contractors</a:t>
            </a:r>
          </a:p>
          <a:p>
            <a:r>
              <a:rPr lang="en-US" dirty="0"/>
              <a:t>Beware of $0-out-of-pocket offers.</a:t>
            </a:r>
          </a:p>
          <a:p>
            <a:r>
              <a:rPr lang="en-US" dirty="0"/>
              <a:t>Perform an energy audit of your home first to look for ways to reduce your energy usage</a:t>
            </a:r>
            <a:r>
              <a:rPr lang="en-US" dirty="0">
                <a:solidFill>
                  <a:schemeClr val="tx1"/>
                </a:solidFill>
              </a:rPr>
              <a:t> </a:t>
            </a:r>
            <a:r>
              <a:rPr lang="en-US" dirty="0"/>
              <a:t>that may require less up front capital and/or investment.</a:t>
            </a:r>
          </a:p>
          <a:p>
            <a:r>
              <a:rPr lang="en-US" dirty="0"/>
              <a:t>Check for warranty information on panels and inverters</a:t>
            </a:r>
          </a:p>
          <a:p>
            <a:r>
              <a:rPr lang="en-US" dirty="0"/>
              <a:t>Be sure you are working with licensed and insured contractors any time you are having someone do work on or at your home.</a:t>
            </a:r>
          </a:p>
          <a:p>
            <a:r>
              <a:rPr lang="en-US" dirty="0"/>
              <a:t>Ask for references from a contractor for other homes in the Mid-Michigan area that they have worked with.</a:t>
            </a:r>
          </a:p>
        </p:txBody>
      </p:sp>
    </p:spTree>
    <p:extLst>
      <p:ext uri="{BB962C8B-B14F-4D97-AF65-F5344CB8AC3E}">
        <p14:creationId xmlns:p14="http://schemas.microsoft.com/office/powerpoint/2010/main" val="90708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09C1-8C83-E75A-F5DD-632D91AC94A1}"/>
              </a:ext>
            </a:extLst>
          </p:cNvPr>
          <p:cNvSpPr>
            <a:spLocks noGrp="1"/>
          </p:cNvSpPr>
          <p:nvPr>
            <p:ph type="title"/>
          </p:nvPr>
        </p:nvSpPr>
        <p:spPr>
          <a:xfrm>
            <a:off x="677334" y="609600"/>
            <a:ext cx="8596668" cy="1320800"/>
          </a:xfrm>
        </p:spPr>
        <p:txBody>
          <a:bodyPr anchor="t">
            <a:normAutofit/>
          </a:bodyPr>
          <a:lstStyle/>
          <a:p>
            <a:r>
              <a:rPr lang="en-US" dirty="0"/>
              <a:t>Average Solar Costs Per-Watt in BWL Service Territory </a:t>
            </a:r>
            <a:endParaRPr lang="en-US"/>
          </a:p>
        </p:txBody>
      </p:sp>
      <p:sp>
        <p:nvSpPr>
          <p:cNvPr id="3" name="Content Placeholder 2">
            <a:extLst>
              <a:ext uri="{FF2B5EF4-FFF2-40B4-BE49-F238E27FC236}">
                <a16:creationId xmlns:a16="http://schemas.microsoft.com/office/drawing/2014/main" id="{94FE0581-74EA-777A-5335-3E387510031A}"/>
              </a:ext>
            </a:extLst>
          </p:cNvPr>
          <p:cNvSpPr>
            <a:spLocks noGrp="1"/>
          </p:cNvSpPr>
          <p:nvPr>
            <p:ph idx="1"/>
          </p:nvPr>
        </p:nvSpPr>
        <p:spPr>
          <a:xfrm>
            <a:off x="6336287" y="2160589"/>
            <a:ext cx="2934714" cy="3880773"/>
          </a:xfrm>
        </p:spPr>
        <p:txBody>
          <a:bodyPr>
            <a:normAutofit/>
          </a:bodyPr>
          <a:lstStyle/>
          <a:p>
            <a:r>
              <a:rPr lang="en-US" dirty="0"/>
              <a:t>Chart shows the differences between:</a:t>
            </a:r>
          </a:p>
          <a:p>
            <a:pPr lvl="1"/>
            <a:r>
              <a:rPr lang="en-US" sz="1200" dirty="0"/>
              <a:t>The lowest average cost from a contractor</a:t>
            </a:r>
          </a:p>
          <a:p>
            <a:pPr lvl="1"/>
            <a:r>
              <a:rPr lang="en-US" sz="1200" dirty="0"/>
              <a:t>The highest average cost from a contractor</a:t>
            </a:r>
          </a:p>
          <a:p>
            <a:pPr lvl="1"/>
            <a:r>
              <a:rPr lang="en-US" sz="1200" dirty="0"/>
              <a:t>The Michigan Average</a:t>
            </a:r>
          </a:p>
          <a:p>
            <a:pPr lvl="1"/>
            <a:r>
              <a:rPr lang="en-US" sz="1200" dirty="0"/>
              <a:t>The BWL Territory Average</a:t>
            </a:r>
          </a:p>
          <a:p>
            <a:r>
              <a:rPr lang="en-US" sz="1400" dirty="0"/>
              <a:t>This chart shows that there is a wide range in prices in BWL’s Service Area.</a:t>
            </a:r>
          </a:p>
          <a:p>
            <a:r>
              <a:rPr lang="en-US" sz="1400" dirty="0"/>
              <a:t>This is why it is so important for customers to get multiple bids for their solar.</a:t>
            </a:r>
          </a:p>
        </p:txBody>
      </p:sp>
      <p:pic>
        <p:nvPicPr>
          <p:cNvPr id="5" name="Picture 4">
            <a:extLst>
              <a:ext uri="{FF2B5EF4-FFF2-40B4-BE49-F238E27FC236}">
                <a16:creationId xmlns:a16="http://schemas.microsoft.com/office/drawing/2014/main" id="{D6906BAB-AF46-2C3A-2DCA-A9D21BF4C8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691" y="2160589"/>
            <a:ext cx="5973596" cy="3880772"/>
          </a:xfrm>
          <a:prstGeom prst="rect">
            <a:avLst/>
          </a:prstGeom>
          <a:noFill/>
          <a:ln>
            <a:noFill/>
          </a:ln>
        </p:spPr>
      </p:pic>
    </p:spTree>
    <p:extLst>
      <p:ext uri="{BB962C8B-B14F-4D97-AF65-F5344CB8AC3E}">
        <p14:creationId xmlns:p14="http://schemas.microsoft.com/office/powerpoint/2010/main" val="1949149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02978-5FC5-6F27-72A2-B51665DB9613}"/>
              </a:ext>
            </a:extLst>
          </p:cNvPr>
          <p:cNvSpPr>
            <a:spLocks noGrp="1"/>
          </p:cNvSpPr>
          <p:nvPr>
            <p:ph type="title"/>
          </p:nvPr>
        </p:nvSpPr>
        <p:spPr/>
        <p:txBody>
          <a:bodyPr/>
          <a:lstStyle/>
          <a:p>
            <a:pPr algn="ctr"/>
            <a:r>
              <a:rPr lang="en-US" dirty="0"/>
              <a:t>Sizing a Solar System</a:t>
            </a:r>
          </a:p>
        </p:txBody>
      </p:sp>
      <p:sp>
        <p:nvSpPr>
          <p:cNvPr id="3" name="Content Placeholder 2">
            <a:extLst>
              <a:ext uri="{FF2B5EF4-FFF2-40B4-BE49-F238E27FC236}">
                <a16:creationId xmlns:a16="http://schemas.microsoft.com/office/drawing/2014/main" id="{19325890-0C08-882A-2470-749DB7934E1C}"/>
              </a:ext>
            </a:extLst>
          </p:cNvPr>
          <p:cNvSpPr>
            <a:spLocks noGrp="1"/>
          </p:cNvSpPr>
          <p:nvPr>
            <p:ph idx="1"/>
          </p:nvPr>
        </p:nvSpPr>
        <p:spPr>
          <a:xfrm>
            <a:off x="677334" y="1553592"/>
            <a:ext cx="4911703" cy="4931184"/>
          </a:xfrm>
        </p:spPr>
        <p:txBody>
          <a:bodyPr>
            <a:normAutofit/>
          </a:bodyPr>
          <a:lstStyle/>
          <a:p>
            <a:r>
              <a:rPr lang="en-US" dirty="0"/>
              <a:t>Customers should be aware of their annual electricity usage and how monthly changes impact their energy use.</a:t>
            </a:r>
          </a:p>
          <a:p>
            <a:r>
              <a:rPr lang="en-US" dirty="0"/>
              <a:t>Calculating your annual usage is as easy as counting your last twelve months of kWh usage from the graph on your BWL bill and adding it together.</a:t>
            </a:r>
          </a:p>
          <a:p>
            <a:r>
              <a:rPr lang="en-US" dirty="0"/>
              <a:t>Beware contractors who try and sell you systems that have an annual production that exceeds your usage by more than 125%- you could be paying for panels you don’t need</a:t>
            </a:r>
          </a:p>
          <a:p>
            <a:r>
              <a:rPr lang="en-US" dirty="0"/>
              <a:t>BWL will credit customers back for all energy sent back to the grid, but the credit will never be in the form of a check, only a bill credit.</a:t>
            </a:r>
          </a:p>
          <a:p>
            <a:endParaRPr lang="en-US" dirty="0"/>
          </a:p>
        </p:txBody>
      </p:sp>
      <p:pic>
        <p:nvPicPr>
          <p:cNvPr id="6" name="Picture 5">
            <a:extLst>
              <a:ext uri="{FF2B5EF4-FFF2-40B4-BE49-F238E27FC236}">
                <a16:creationId xmlns:a16="http://schemas.microsoft.com/office/drawing/2014/main" id="{9192F177-AC04-8639-F063-07B02C0BCCCF}"/>
              </a:ext>
            </a:extLst>
          </p:cNvPr>
          <p:cNvPicPr>
            <a:picLocks noChangeAspect="1"/>
          </p:cNvPicPr>
          <p:nvPr/>
        </p:nvPicPr>
        <p:blipFill>
          <a:blip r:embed="rId2"/>
          <a:stretch>
            <a:fillRect/>
          </a:stretch>
        </p:blipFill>
        <p:spPr>
          <a:xfrm>
            <a:off x="5893424" y="2016233"/>
            <a:ext cx="3380578" cy="3024728"/>
          </a:xfrm>
          <a:prstGeom prst="rect">
            <a:avLst/>
          </a:prstGeom>
        </p:spPr>
      </p:pic>
      <p:sp>
        <p:nvSpPr>
          <p:cNvPr id="7" name="Rectangle 6">
            <a:extLst>
              <a:ext uri="{FF2B5EF4-FFF2-40B4-BE49-F238E27FC236}">
                <a16:creationId xmlns:a16="http://schemas.microsoft.com/office/drawing/2014/main" id="{D0555857-7589-0C7C-1902-AC3D1F2C6ED4}"/>
              </a:ext>
            </a:extLst>
          </p:cNvPr>
          <p:cNvSpPr/>
          <p:nvPr/>
        </p:nvSpPr>
        <p:spPr>
          <a:xfrm>
            <a:off x="6702552" y="2843784"/>
            <a:ext cx="493776" cy="11887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72203"/>
      </p:ext>
    </p:extLst>
  </p:cSld>
  <p:clrMapOvr>
    <a:masterClrMapping/>
  </p:clrMapOvr>
</p:sld>
</file>

<file path=ppt/theme/theme1.xml><?xml version="1.0" encoding="utf-8"?>
<a:theme xmlns:a="http://schemas.openxmlformats.org/drawingml/2006/main" name="Facet">
  <a:themeElements>
    <a:clrScheme name="BWLColors">
      <a:dk1>
        <a:srgbClr val="000000"/>
      </a:dk1>
      <a:lt1>
        <a:srgbClr val="FFFFFF"/>
      </a:lt1>
      <a:dk2>
        <a:srgbClr val="262626"/>
      </a:dk2>
      <a:lt2>
        <a:srgbClr val="EFEFEF"/>
      </a:lt2>
      <a:accent1>
        <a:srgbClr val="66BF64"/>
      </a:accent1>
      <a:accent2>
        <a:srgbClr val="5AC8FA"/>
      </a:accent2>
      <a:accent3>
        <a:srgbClr val="34AADC"/>
      </a:accent3>
      <a:accent4>
        <a:srgbClr val="007AFF"/>
      </a:accent4>
      <a:accent5>
        <a:srgbClr val="5856D6"/>
      </a:accent5>
      <a:accent6>
        <a:srgbClr val="2F2CB6"/>
      </a:accent6>
      <a:hlink>
        <a:srgbClr val="0563C1"/>
      </a:hlink>
      <a:folHlink>
        <a:srgbClr val="66BF6B"/>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FCB08D72E7D842B51C08EBAEBB0513" ma:contentTypeVersion="15" ma:contentTypeDescription="Create a new document." ma:contentTypeScope="" ma:versionID="87b2b02c349fc24623a8893f1e96e8b7">
  <xsd:schema xmlns:xsd="http://www.w3.org/2001/XMLSchema" xmlns:xs="http://www.w3.org/2001/XMLSchema" xmlns:p="http://schemas.microsoft.com/office/2006/metadata/properties" xmlns:ns2="7082f9e3-eca2-4927-b2d2-955cbbbd209f" xmlns:ns3="7776d2fa-c380-40b4-8147-464dc3cd3baf" targetNamespace="http://schemas.microsoft.com/office/2006/metadata/properties" ma:root="true" ma:fieldsID="cfa83aaec75b722289285fed9fcf19e2" ns2:_="" ns3:_="">
    <xsd:import namespace="7082f9e3-eca2-4927-b2d2-955cbbbd209f"/>
    <xsd:import namespace="7776d2fa-c380-40b4-8147-464dc3cd3ba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2f9e3-eca2-4927-b2d2-955cbbbd20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b3d7b16-8f06-4f6c-98c0-deb3b7802d8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76d2fa-c380-40b4-8147-464dc3cd3ba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7b66e52-7c52-4bbc-9965-d7b3bfe62758}" ma:internalName="TaxCatchAll" ma:showField="CatchAllData" ma:web="7776d2fa-c380-40b4-8147-464dc3cd3ba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082f9e3-eca2-4927-b2d2-955cbbbd209f">
      <Terms xmlns="http://schemas.microsoft.com/office/infopath/2007/PartnerControls"/>
    </lcf76f155ced4ddcb4097134ff3c332f>
    <TaxCatchAll xmlns="7776d2fa-c380-40b4-8147-464dc3cd3baf" xsi:nil="true"/>
  </documentManagement>
</p:properties>
</file>

<file path=customXml/itemProps1.xml><?xml version="1.0" encoding="utf-8"?>
<ds:datastoreItem xmlns:ds="http://schemas.openxmlformats.org/officeDocument/2006/customXml" ds:itemID="{A2E0CFC1-EDB2-4057-83B0-A22038DC3EB5}">
  <ds:schemaRefs>
    <ds:schemaRef ds:uri="http://schemas.microsoft.com/sharepoint/v3/contenttype/forms"/>
  </ds:schemaRefs>
</ds:datastoreItem>
</file>

<file path=customXml/itemProps2.xml><?xml version="1.0" encoding="utf-8"?>
<ds:datastoreItem xmlns:ds="http://schemas.openxmlformats.org/officeDocument/2006/customXml" ds:itemID="{1CF3B1A4-3ABA-400B-9584-2969BCD8E2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82f9e3-eca2-4927-b2d2-955cbbbd209f"/>
    <ds:schemaRef ds:uri="7776d2fa-c380-40b4-8147-464dc3cd3b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88A7FE-91A5-43D9-904A-0FB207A8D49A}">
  <ds:schemaRefs>
    <ds:schemaRef ds:uri="http://purl.org/dc/elements/1.1/"/>
    <ds:schemaRef ds:uri="http://www.w3.org/XML/1998/namespace"/>
    <ds:schemaRef ds:uri="http://schemas.microsoft.com/office/2006/documentManagement/types"/>
    <ds:schemaRef ds:uri="3d4f21fc-87dd-426d-b2d9-8205de932f0b"/>
    <ds:schemaRef ds:uri="http://schemas.microsoft.com/office/2006/metadata/properties"/>
    <ds:schemaRef ds:uri="99ea3be4-68ca-4d79-8c44-aca416303383"/>
    <ds:schemaRef ds:uri="http://schemas.microsoft.com/office/infopath/2007/PartnerControls"/>
    <ds:schemaRef ds:uri="http://purl.org/dc/terms/"/>
    <ds:schemaRef ds:uri="http://schemas.openxmlformats.org/package/2006/metadata/core-properties"/>
    <ds:schemaRef ds:uri="http://purl.org/dc/dcmitype/"/>
    <ds:schemaRef ds:uri="7082f9e3-eca2-4927-b2d2-955cbbbd209f"/>
    <ds:schemaRef ds:uri="7776d2fa-c380-40b4-8147-464dc3cd3baf"/>
  </ds:schemaRefs>
</ds:datastoreItem>
</file>

<file path=docProps/app.xml><?xml version="1.0" encoding="utf-8"?>
<Properties xmlns="http://schemas.openxmlformats.org/officeDocument/2006/extended-properties" xmlns:vt="http://schemas.openxmlformats.org/officeDocument/2006/docPropsVTypes">
  <Template>{903777F4-6B64-C846-8B80-96B7B78AD571}tf10001060</Template>
  <TotalTime>11542</TotalTime>
  <Words>2769</Words>
  <Application>Microsoft Office PowerPoint</Application>
  <PresentationFormat>Widescreen</PresentationFormat>
  <Paragraphs>138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Cambria Math</vt:lpstr>
      <vt:lpstr>Trebuchet MS</vt:lpstr>
      <vt:lpstr>Wingdings 3</vt:lpstr>
      <vt:lpstr>Facet</vt:lpstr>
      <vt:lpstr>Solar Education Training</vt:lpstr>
      <vt:lpstr>Overview  </vt:lpstr>
      <vt:lpstr>Solar Basics - Definitions</vt:lpstr>
      <vt:lpstr>Solar Basics – Items to Consider</vt:lpstr>
      <vt:lpstr>Solar Basics – Geography of Michigan</vt:lpstr>
      <vt:lpstr>Solar arrays installed in Michigan receive less sunlight than arrays installed in most other states</vt:lpstr>
      <vt:lpstr>How to Select a Contractor </vt:lpstr>
      <vt:lpstr>Average Solar Costs Per-Watt in BWL Service Territory </vt:lpstr>
      <vt:lpstr>Sizing a Solar System</vt:lpstr>
      <vt:lpstr>Battery Storage and Islanding</vt:lpstr>
      <vt:lpstr>Paying for your Solar System</vt:lpstr>
      <vt:lpstr>Additional Items to Consider</vt:lpstr>
      <vt:lpstr>BWL Solar Services</vt:lpstr>
      <vt:lpstr>The solar installation process</vt:lpstr>
      <vt:lpstr>BWL Billing For Solar Systems</vt:lpstr>
      <vt:lpstr>Distributed Generation Billing Example </vt:lpstr>
      <vt:lpstr>Market Rate Credit for Distributed Generation</vt:lpstr>
      <vt:lpstr>Solar Production</vt:lpstr>
      <vt:lpstr>Solar Maintenance</vt:lpstr>
      <vt:lpstr>Summary and Important Notes </vt:lpstr>
      <vt:lpstr>Next Steps</vt:lpstr>
      <vt:lpstr>BWL’s commitment to sustainability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Nasrey</dc:creator>
  <cp:lastModifiedBy>Braedon Halle</cp:lastModifiedBy>
  <cp:revision>34</cp:revision>
  <dcterms:created xsi:type="dcterms:W3CDTF">2019-03-12T13:28:29Z</dcterms:created>
  <dcterms:modified xsi:type="dcterms:W3CDTF">2025-09-04T20:01:48Z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0x010100ECCB0C1EED812C439DB247AD1564ABA6</vt:lpwstr>
  </property>
  <property fmtid="{D5CDD505-2E9C-101B-9397-08002B2CF9AE}" pid="3" name="_dlc_DocIdItemGuid">
    <vt:lpwstr>05968ccb-b303-4df7-b5de-378e1bcbbd6b</vt:lpwstr>
  </property>
  <property fmtid="{D5CDD505-2E9C-101B-9397-08002B2CF9AE}" pid="4" name="MediaServiceImageTags">
    <vt:lpwstr/>
  </property>
</Properties>
</file>